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y="5143500" cx="9144000"/>
  <p:notesSz cx="6858000" cy="9144000"/>
  <p:embeddedFontLst>
    <p:embeddedFont>
      <p:font typeface="Bree Serif"/>
      <p:regular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0" Type="http://schemas.openxmlformats.org/officeDocument/2006/relationships/font" Target="fonts/BreeSerif-regular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5" name="Shape 3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7" name="Shape 3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7" name="Shape 4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8" name="Shape 4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9" name="Shape 4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6" name="Shape 5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4" name="Shape 5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Shape 571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2" name="Shape 5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Shape 598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9" name="Shape 5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Shape 626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7" name="Shape 6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" name="Shape 1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4" name="Shape 6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Shape 661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2" name="Shape 6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Shape 669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0" name="Shape 6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" name="Shape 2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1" name="Shape 2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Shape 2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Shape 2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7" name="Shape 2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2" name="Shape 3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3" name="Shape 3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Shape 5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Shape 6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Shape 6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Shape 8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" name="Shape 8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" name="Shape 8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88" name="Shape 8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" name="Shape 9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" name="Shape 10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" name="Shape 10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" name="Shape 10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" name="Shape 11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" name="Shape 1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" name="Shape 11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" name="Shape 1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9" name="Shape 1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" name="Shape 1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6" name="Shape 1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Shape 12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" name="Shape 13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1" name="Shape 13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" name="Shape 1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35" name="Shape 1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38" name="Shape 138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9" name="Shape 1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rgbClr val="1155CC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" name="Shape 9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3.png"/><Relationship Id="rId7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12.jpg"/><Relationship Id="rId5" Type="http://schemas.openxmlformats.org/officeDocument/2006/relationships/image" Target="../media/image1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22.png"/><Relationship Id="rId5" Type="http://schemas.openxmlformats.org/officeDocument/2006/relationships/image" Target="../media/image2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Relationship Id="rId4" Type="http://schemas.openxmlformats.org/officeDocument/2006/relationships/image" Target="../media/image28.png"/><Relationship Id="rId5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Relationship Id="rId4" Type="http://schemas.openxmlformats.org/officeDocument/2006/relationships/image" Target="../media/image26.png"/><Relationship Id="rId5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image" Target="../media/image30.png"/><Relationship Id="rId5" Type="http://schemas.openxmlformats.org/officeDocument/2006/relationships/image" Target="../media/image2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Relationship Id="rId4" Type="http://schemas.openxmlformats.org/officeDocument/2006/relationships/image" Target="../media/image33.png"/><Relationship Id="rId5" Type="http://schemas.openxmlformats.org/officeDocument/2006/relationships/image" Target="../media/image3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Relationship Id="rId4" Type="http://schemas.openxmlformats.org/officeDocument/2006/relationships/image" Target="../media/image2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png"/><Relationship Id="rId4" Type="http://schemas.openxmlformats.org/officeDocument/2006/relationships/hyperlink" Target="mailto:afreshwater@slcl.org" TargetMode="External"/><Relationship Id="rId9" Type="http://schemas.openxmlformats.org/officeDocument/2006/relationships/hyperlink" Target="https://www.escapology.com" TargetMode="External"/><Relationship Id="rId5" Type="http://schemas.openxmlformats.org/officeDocument/2006/relationships/hyperlink" Target="https://www.breakoutedu.com" TargetMode="External"/><Relationship Id="rId6" Type="http://schemas.openxmlformats.org/officeDocument/2006/relationships/hyperlink" Target="https://www.pinterest.com/explore/room-escape-games/" TargetMode="External"/><Relationship Id="rId7" Type="http://schemas.openxmlformats.org/officeDocument/2006/relationships/hyperlink" Target="http://blog.nowescape.com/101-best-puzzle-ideas-for-escape-rooms/" TargetMode="External"/><Relationship Id="rId8" Type="http://schemas.openxmlformats.org/officeDocument/2006/relationships/hyperlink" Target="https://www.youtube.com/watch?v=F4wRZDbSfcQ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3.png"/><Relationship Id="rId7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3.png"/><Relationship Id="rId7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12.jpg"/><Relationship Id="rId5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5FF83"/>
            </a:gs>
            <a:gs pos="100000">
              <a:srgbClr val="E3F609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hape 1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0250" y="-41825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7760314">
            <a:off x="3088954" y="751033"/>
            <a:ext cx="3251789" cy="3388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8100" y="3154700"/>
            <a:ext cx="1712148" cy="1712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 rotWithShape="1">
          <a:blip r:embed="rId6">
            <a:alphaModFix/>
          </a:blip>
          <a:srcRect b="14848" l="0" r="0" t="-14849"/>
          <a:stretch/>
        </p:blipFill>
        <p:spPr>
          <a:xfrm>
            <a:off x="6826150" y="3215248"/>
            <a:ext cx="1655514" cy="136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75675" y="173850"/>
            <a:ext cx="1655525" cy="136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 txBox="1"/>
          <p:nvPr/>
        </p:nvSpPr>
        <p:spPr>
          <a:xfrm>
            <a:off x="579550" y="4004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E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50" name="Shape 150"/>
          <p:cNvSpPr txBox="1"/>
          <p:nvPr/>
        </p:nvSpPr>
        <p:spPr>
          <a:xfrm>
            <a:off x="1136350" y="4004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S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51" name="Shape 151"/>
          <p:cNvSpPr txBox="1"/>
          <p:nvPr/>
        </p:nvSpPr>
        <p:spPr>
          <a:xfrm>
            <a:off x="4038550" y="4004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R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52" name="Shape 152"/>
          <p:cNvSpPr txBox="1"/>
          <p:nvPr/>
        </p:nvSpPr>
        <p:spPr>
          <a:xfrm>
            <a:off x="1693150" y="4004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C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53" name="Shape 153"/>
          <p:cNvSpPr txBox="1"/>
          <p:nvPr/>
        </p:nvSpPr>
        <p:spPr>
          <a:xfrm>
            <a:off x="2249950" y="4004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A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54" name="Shape 154"/>
          <p:cNvSpPr txBox="1"/>
          <p:nvPr/>
        </p:nvSpPr>
        <p:spPr>
          <a:xfrm>
            <a:off x="2772550" y="4004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P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55" name="Shape 155"/>
          <p:cNvSpPr txBox="1"/>
          <p:nvPr/>
        </p:nvSpPr>
        <p:spPr>
          <a:xfrm>
            <a:off x="3295150" y="4004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E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56" name="Shape 156"/>
          <p:cNvSpPr txBox="1"/>
          <p:nvPr/>
        </p:nvSpPr>
        <p:spPr>
          <a:xfrm>
            <a:off x="5623838" y="45110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M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57" name="Shape 157"/>
          <p:cNvSpPr txBox="1"/>
          <p:nvPr/>
        </p:nvSpPr>
        <p:spPr>
          <a:xfrm>
            <a:off x="5083750" y="45110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O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58" name="Shape 158"/>
          <p:cNvSpPr txBox="1"/>
          <p:nvPr/>
        </p:nvSpPr>
        <p:spPr>
          <a:xfrm>
            <a:off x="4572000" y="4004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O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59" name="Shape 159"/>
          <p:cNvSpPr txBox="1"/>
          <p:nvPr/>
        </p:nvSpPr>
        <p:spPr>
          <a:xfrm>
            <a:off x="6149763" y="45110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S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60" name="Shape 160"/>
          <p:cNvSpPr txBox="1"/>
          <p:nvPr/>
        </p:nvSpPr>
        <p:spPr>
          <a:xfrm rot="-421382">
            <a:off x="983943" y="1167981"/>
            <a:ext cx="522621" cy="6435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@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61" name="Shape 161"/>
          <p:cNvSpPr txBox="1"/>
          <p:nvPr/>
        </p:nvSpPr>
        <p:spPr>
          <a:xfrm>
            <a:off x="6303538" y="53270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S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62" name="Shape 162"/>
          <p:cNvSpPr txBox="1"/>
          <p:nvPr/>
        </p:nvSpPr>
        <p:spPr>
          <a:xfrm>
            <a:off x="3435388" y="1265125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R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63" name="Shape 163"/>
          <p:cNvSpPr txBox="1"/>
          <p:nvPr/>
        </p:nvSpPr>
        <p:spPr>
          <a:xfrm>
            <a:off x="2904563" y="1265125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U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64" name="Shape 164"/>
          <p:cNvSpPr txBox="1"/>
          <p:nvPr/>
        </p:nvSpPr>
        <p:spPr>
          <a:xfrm>
            <a:off x="2373738" y="1265125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O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65" name="Shape 165"/>
          <p:cNvSpPr txBox="1"/>
          <p:nvPr/>
        </p:nvSpPr>
        <p:spPr>
          <a:xfrm>
            <a:off x="1842913" y="121310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Y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66" name="Shape 166"/>
          <p:cNvSpPr txBox="1"/>
          <p:nvPr/>
        </p:nvSpPr>
        <p:spPr>
          <a:xfrm>
            <a:off x="3768063" y="239340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Y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67" name="Shape 167"/>
          <p:cNvSpPr txBox="1"/>
          <p:nvPr/>
        </p:nvSpPr>
        <p:spPr>
          <a:xfrm>
            <a:off x="3245463" y="233420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R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68" name="Shape 168"/>
          <p:cNvSpPr txBox="1"/>
          <p:nvPr/>
        </p:nvSpPr>
        <p:spPr>
          <a:xfrm>
            <a:off x="2772538" y="225000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A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69" name="Shape 169"/>
          <p:cNvSpPr txBox="1"/>
          <p:nvPr/>
        </p:nvSpPr>
        <p:spPr>
          <a:xfrm>
            <a:off x="2249950" y="2208175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R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70" name="Shape 170"/>
          <p:cNvSpPr txBox="1"/>
          <p:nvPr/>
        </p:nvSpPr>
        <p:spPr>
          <a:xfrm>
            <a:off x="1777013" y="225000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B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71" name="Shape 171"/>
          <p:cNvSpPr txBox="1"/>
          <p:nvPr/>
        </p:nvSpPr>
        <p:spPr>
          <a:xfrm>
            <a:off x="1254413" y="2176125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I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72" name="Shape 172"/>
          <p:cNvSpPr txBox="1"/>
          <p:nvPr/>
        </p:nvSpPr>
        <p:spPr>
          <a:xfrm>
            <a:off x="674813" y="2176125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L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73" name="Shape 173"/>
          <p:cNvSpPr txBox="1"/>
          <p:nvPr/>
        </p:nvSpPr>
        <p:spPr>
          <a:xfrm>
            <a:off x="3515938" y="1367325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R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74" name="Shape 174"/>
          <p:cNvSpPr txBox="1"/>
          <p:nvPr/>
        </p:nvSpPr>
        <p:spPr>
          <a:xfrm>
            <a:off x="487625" y="4418175"/>
            <a:ext cx="648600" cy="27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Andrew </a:t>
            </a:r>
            <a:endParaRPr b="0" i="0" sz="1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75" name="Shape 175"/>
          <p:cNvSpPr txBox="1"/>
          <p:nvPr/>
        </p:nvSpPr>
        <p:spPr>
          <a:xfrm>
            <a:off x="1191425" y="4418175"/>
            <a:ext cx="868200" cy="27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Freshwater</a:t>
            </a:r>
            <a:endParaRPr b="0" i="0" sz="1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76" name="Shape 176"/>
          <p:cNvSpPr txBox="1"/>
          <p:nvPr/>
        </p:nvSpPr>
        <p:spPr>
          <a:xfrm>
            <a:off x="835750" y="4722975"/>
            <a:ext cx="266400" cy="27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&amp; </a:t>
            </a:r>
            <a:endParaRPr b="0" i="0" sz="1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77" name="Shape 177"/>
          <p:cNvSpPr txBox="1"/>
          <p:nvPr/>
        </p:nvSpPr>
        <p:spPr>
          <a:xfrm>
            <a:off x="1256525" y="4722975"/>
            <a:ext cx="738000" cy="27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Elizabeth </a:t>
            </a:r>
            <a:endParaRPr b="0" i="0" sz="1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78" name="Shape 178"/>
          <p:cNvSpPr txBox="1"/>
          <p:nvPr/>
        </p:nvSpPr>
        <p:spPr>
          <a:xfrm>
            <a:off x="2059625" y="4776925"/>
            <a:ext cx="648600" cy="27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Prewitt </a:t>
            </a:r>
            <a:endParaRPr b="0" i="0" sz="1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D9D9"/>
        </a:solidFill>
      </p:bgPr>
    </p:bg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Shape 3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46838" y="34991"/>
            <a:ext cx="1816913" cy="1819435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Shape 378"/>
          <p:cNvSpPr txBox="1"/>
          <p:nvPr/>
        </p:nvSpPr>
        <p:spPr>
          <a:xfrm>
            <a:off x="104550" y="2082500"/>
            <a:ext cx="4103400" cy="24990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Problems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Lack of premise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thorough puzzle testing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One faulty light bulb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Tricky red herring?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Boring? Not enough stagecraft, props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 enough time for set up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Shape 379"/>
          <p:cNvSpPr txBox="1"/>
          <p:nvPr/>
        </p:nvSpPr>
        <p:spPr>
          <a:xfrm>
            <a:off x="986000" y="334775"/>
            <a:ext cx="374400" cy="83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Shape 380"/>
          <p:cNvSpPr txBox="1"/>
          <p:nvPr/>
        </p:nvSpPr>
        <p:spPr>
          <a:xfrm>
            <a:off x="611600" y="334775"/>
            <a:ext cx="374400" cy="83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Shape 381"/>
          <p:cNvSpPr txBox="1"/>
          <p:nvPr/>
        </p:nvSpPr>
        <p:spPr>
          <a:xfrm>
            <a:off x="237200" y="334675"/>
            <a:ext cx="374400" cy="83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Shape 382"/>
          <p:cNvSpPr txBox="1"/>
          <p:nvPr/>
        </p:nvSpPr>
        <p:spPr>
          <a:xfrm>
            <a:off x="611600" y="1270050"/>
            <a:ext cx="5046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p,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Shape 383"/>
          <p:cNvSpPr txBox="1"/>
          <p:nvPr/>
        </p:nvSpPr>
        <p:spPr>
          <a:xfrm>
            <a:off x="1360400" y="334775"/>
            <a:ext cx="374400" cy="83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Shape 384"/>
          <p:cNvSpPr txBox="1"/>
          <p:nvPr/>
        </p:nvSpPr>
        <p:spPr>
          <a:xfrm>
            <a:off x="237200" y="12700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Shape 385"/>
          <p:cNvSpPr txBox="1"/>
          <p:nvPr/>
        </p:nvSpPr>
        <p:spPr>
          <a:xfrm>
            <a:off x="1788050" y="334675"/>
            <a:ext cx="605700" cy="76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‘S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Shape 386"/>
          <p:cNvSpPr txBox="1"/>
          <p:nvPr/>
        </p:nvSpPr>
        <p:spPr>
          <a:xfrm>
            <a:off x="1903663" y="1270050"/>
            <a:ext cx="2931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L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87" name="Shape 387"/>
          <p:cNvSpPr txBox="1"/>
          <p:nvPr/>
        </p:nvSpPr>
        <p:spPr>
          <a:xfrm>
            <a:off x="1553275" y="12700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O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88" name="Shape 388"/>
          <p:cNvSpPr txBox="1"/>
          <p:nvPr/>
        </p:nvSpPr>
        <p:spPr>
          <a:xfrm>
            <a:off x="1189200" y="12700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H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89" name="Shape 389"/>
          <p:cNvSpPr txBox="1"/>
          <p:nvPr/>
        </p:nvSpPr>
        <p:spPr>
          <a:xfrm>
            <a:off x="2536850" y="12700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E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90" name="Shape 390"/>
          <p:cNvSpPr txBox="1"/>
          <p:nvPr/>
        </p:nvSpPr>
        <p:spPr>
          <a:xfrm>
            <a:off x="2162438" y="12700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M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91" name="Shape 391"/>
          <p:cNvSpPr txBox="1"/>
          <p:nvPr/>
        </p:nvSpPr>
        <p:spPr>
          <a:xfrm>
            <a:off x="2911250" y="12700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Shape 392"/>
          <p:cNvSpPr txBox="1"/>
          <p:nvPr/>
        </p:nvSpPr>
        <p:spPr>
          <a:xfrm>
            <a:off x="3301675" y="1270050"/>
            <a:ext cx="504600" cy="62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3" name="Shape 3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09125" y="47375"/>
            <a:ext cx="3888525" cy="22707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94" name="Shape 3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02475" y="2496475"/>
            <a:ext cx="4295179" cy="249895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Shape 3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725" y="113975"/>
            <a:ext cx="4815800" cy="2044426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Shape 400"/>
          <p:cNvSpPr txBox="1"/>
          <p:nvPr/>
        </p:nvSpPr>
        <p:spPr>
          <a:xfrm>
            <a:off x="237200" y="2381175"/>
            <a:ext cx="3935100" cy="24555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Set-up &amp; Premise:</a:t>
            </a:r>
            <a:endParaRPr b="0" i="0" sz="16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Bree Serif"/>
              <a:buChar char="●"/>
            </a:pPr>
            <a:r>
              <a:rPr b="0" i="0" lang="en" sz="16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Marketed as Escape Room</a:t>
            </a:r>
            <a:endParaRPr b="0" i="0" sz="16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Bree Serif"/>
              <a:buChar char="●"/>
            </a:pPr>
            <a:r>
              <a:rPr b="0" i="0" lang="en" sz="16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More effort to develop theme and plot</a:t>
            </a:r>
            <a:endParaRPr b="0" i="0" sz="16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Bree Serif"/>
              <a:buChar char="●"/>
            </a:pPr>
            <a:r>
              <a:rPr b="0" i="0" lang="en" sz="16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Slightly bigger budget</a:t>
            </a:r>
            <a:endParaRPr b="0" i="0" sz="16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Bree Serif"/>
              <a:buChar char="●"/>
            </a:pPr>
            <a:r>
              <a:rPr b="0" i="0" lang="en" sz="16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Booked meeting room hours in advance for set up</a:t>
            </a:r>
            <a:endParaRPr b="0" i="0" sz="16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Bree Serif"/>
              <a:buChar char="●"/>
            </a:pPr>
            <a:r>
              <a:rPr b="0" i="0" lang="en" sz="16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Built our own puzzles</a:t>
            </a:r>
            <a:endParaRPr b="0" i="0" sz="16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Bree Serif"/>
              <a:buChar char="●"/>
            </a:pPr>
            <a:r>
              <a:rPr b="0" i="0" lang="en" sz="16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Sci-fi B movie props</a:t>
            </a:r>
            <a:endParaRPr b="0" i="0" sz="16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Shape 401"/>
          <p:cNvSpPr txBox="1"/>
          <p:nvPr/>
        </p:nvSpPr>
        <p:spPr>
          <a:xfrm>
            <a:off x="237200" y="4369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E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02" name="Shape 402"/>
          <p:cNvSpPr txBox="1"/>
          <p:nvPr/>
        </p:nvSpPr>
        <p:spPr>
          <a:xfrm>
            <a:off x="611575" y="436950"/>
            <a:ext cx="293100" cy="44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S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03" name="Shape 403"/>
          <p:cNvSpPr txBox="1"/>
          <p:nvPr/>
        </p:nvSpPr>
        <p:spPr>
          <a:xfrm>
            <a:off x="1166975" y="420600"/>
            <a:ext cx="340200" cy="4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A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04" name="Shape 404"/>
          <p:cNvSpPr txBox="1"/>
          <p:nvPr/>
        </p:nvSpPr>
        <p:spPr>
          <a:xfrm>
            <a:off x="935875" y="436950"/>
            <a:ext cx="293100" cy="44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C</a:t>
            </a:r>
            <a:endParaRPr b="1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05" name="Shape 405"/>
          <p:cNvSpPr txBox="1"/>
          <p:nvPr/>
        </p:nvSpPr>
        <p:spPr>
          <a:xfrm>
            <a:off x="3301663" y="49937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O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06" name="Shape 406"/>
          <p:cNvSpPr txBox="1"/>
          <p:nvPr/>
        </p:nvSpPr>
        <p:spPr>
          <a:xfrm>
            <a:off x="1524375" y="436950"/>
            <a:ext cx="374400" cy="44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" sz="25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P</a:t>
            </a:r>
            <a:endParaRPr b="0" i="0" sz="25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07" name="Shape 407"/>
          <p:cNvSpPr txBox="1"/>
          <p:nvPr/>
        </p:nvSpPr>
        <p:spPr>
          <a:xfrm>
            <a:off x="2486900" y="4369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Shape 408"/>
          <p:cNvSpPr txBox="1"/>
          <p:nvPr/>
        </p:nvSpPr>
        <p:spPr>
          <a:xfrm>
            <a:off x="1915975" y="468100"/>
            <a:ext cx="293100" cy="44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E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09" name="Shape 409"/>
          <p:cNvSpPr txBox="1"/>
          <p:nvPr/>
        </p:nvSpPr>
        <p:spPr>
          <a:xfrm>
            <a:off x="2911250" y="46810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Shape 410"/>
          <p:cNvSpPr txBox="1"/>
          <p:nvPr/>
        </p:nvSpPr>
        <p:spPr>
          <a:xfrm>
            <a:off x="400075" y="1270050"/>
            <a:ext cx="5046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the</a:t>
            </a:r>
            <a:endParaRPr b="0" i="0" sz="1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11" name="Shape 411"/>
          <p:cNvSpPr txBox="1"/>
          <p:nvPr/>
        </p:nvSpPr>
        <p:spPr>
          <a:xfrm>
            <a:off x="4239177" y="499375"/>
            <a:ext cx="4377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Shape 412"/>
          <p:cNvSpPr txBox="1"/>
          <p:nvPr/>
        </p:nvSpPr>
        <p:spPr>
          <a:xfrm>
            <a:off x="3641950" y="606575"/>
            <a:ext cx="374400" cy="4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Shape 413"/>
          <p:cNvSpPr txBox="1"/>
          <p:nvPr/>
        </p:nvSpPr>
        <p:spPr>
          <a:xfrm>
            <a:off x="4689720" y="499375"/>
            <a:ext cx="215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Shape 414"/>
          <p:cNvSpPr txBox="1"/>
          <p:nvPr/>
        </p:nvSpPr>
        <p:spPr>
          <a:xfrm>
            <a:off x="1819400" y="1270050"/>
            <a:ext cx="2931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C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15" name="Shape 415"/>
          <p:cNvSpPr txBox="1"/>
          <p:nvPr/>
        </p:nvSpPr>
        <p:spPr>
          <a:xfrm>
            <a:off x="1461738" y="12700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S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16" name="Shape 416"/>
          <p:cNvSpPr txBox="1"/>
          <p:nvPr/>
        </p:nvSpPr>
        <p:spPr>
          <a:xfrm>
            <a:off x="1058375" y="12247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E</a:t>
            </a:r>
            <a:endParaRPr b="1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17" name="Shape 417"/>
          <p:cNvSpPr txBox="1"/>
          <p:nvPr/>
        </p:nvSpPr>
        <p:spPr>
          <a:xfrm>
            <a:off x="2499113" y="12700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p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18" name="Shape 418"/>
          <p:cNvSpPr txBox="1"/>
          <p:nvPr/>
        </p:nvSpPr>
        <p:spPr>
          <a:xfrm>
            <a:off x="2149463" y="12700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A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19" name="Shape 419"/>
          <p:cNvSpPr txBox="1"/>
          <p:nvPr/>
        </p:nvSpPr>
        <p:spPr>
          <a:xfrm>
            <a:off x="2836388" y="12700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Shape 420"/>
          <p:cNvSpPr txBox="1"/>
          <p:nvPr/>
        </p:nvSpPr>
        <p:spPr>
          <a:xfrm>
            <a:off x="3260138" y="1270050"/>
            <a:ext cx="3402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1" name="Shape 4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48178" y="297110"/>
            <a:ext cx="3506289" cy="4382512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Shape 422"/>
          <p:cNvSpPr txBox="1"/>
          <p:nvPr/>
        </p:nvSpPr>
        <p:spPr>
          <a:xfrm>
            <a:off x="3634745" y="1224750"/>
            <a:ext cx="2931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Shape 423"/>
          <p:cNvSpPr txBox="1"/>
          <p:nvPr/>
        </p:nvSpPr>
        <p:spPr>
          <a:xfrm>
            <a:off x="3874602" y="12700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Shape 424"/>
          <p:cNvSpPr txBox="1"/>
          <p:nvPr/>
        </p:nvSpPr>
        <p:spPr>
          <a:xfrm>
            <a:off x="4281252" y="12700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Shape 4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725" y="113975"/>
            <a:ext cx="4815800" cy="2044426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Shape 430"/>
          <p:cNvSpPr txBox="1"/>
          <p:nvPr/>
        </p:nvSpPr>
        <p:spPr>
          <a:xfrm>
            <a:off x="304075" y="2406800"/>
            <a:ext cx="3935100" cy="24555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Puzzles &amp; Props:</a:t>
            </a:r>
            <a:endParaRPr b="0" i="0" sz="17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Bree Serif"/>
              <a:buChar char="●"/>
            </a:pPr>
            <a:r>
              <a:rPr b="0" i="0" lang="en" sz="17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Connect four grid + checkers</a:t>
            </a:r>
            <a:endParaRPr b="0" i="0" sz="17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Bree Serif"/>
              <a:buChar char="●"/>
            </a:pPr>
            <a:r>
              <a:rPr b="0" i="0" lang="en" sz="17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Constellations/maps/starguide</a:t>
            </a:r>
            <a:endParaRPr b="0" i="0" sz="17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Bree Serif"/>
              <a:buChar char="●"/>
            </a:pPr>
            <a:r>
              <a:rPr b="0" i="0" lang="en" sz="17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PVC and drain snake</a:t>
            </a:r>
            <a:endParaRPr b="0" i="0" sz="17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Bree Serif"/>
              <a:buChar char="●"/>
            </a:pPr>
            <a:r>
              <a:rPr b="0" i="0" lang="en" sz="17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Box of ping pong balls, numeric code</a:t>
            </a:r>
            <a:endParaRPr b="0" i="0" sz="17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Bree Serif"/>
              <a:buChar char="●"/>
            </a:pPr>
            <a:r>
              <a:rPr b="0" i="0" lang="en" sz="17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Locks and more locks</a:t>
            </a:r>
            <a:endParaRPr b="0" i="0" sz="17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Bree Serif"/>
              <a:buChar char="●"/>
            </a:pPr>
            <a:r>
              <a:rPr b="0" i="0" lang="en" sz="17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Slideshow (count down &amp; red herring)</a:t>
            </a:r>
            <a:endParaRPr b="0" i="0" sz="17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Shape 431"/>
          <p:cNvSpPr txBox="1"/>
          <p:nvPr/>
        </p:nvSpPr>
        <p:spPr>
          <a:xfrm>
            <a:off x="237200" y="4369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E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32" name="Shape 432"/>
          <p:cNvSpPr txBox="1"/>
          <p:nvPr/>
        </p:nvSpPr>
        <p:spPr>
          <a:xfrm>
            <a:off x="611575" y="436950"/>
            <a:ext cx="293100" cy="44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S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33" name="Shape 433"/>
          <p:cNvSpPr txBox="1"/>
          <p:nvPr/>
        </p:nvSpPr>
        <p:spPr>
          <a:xfrm>
            <a:off x="1166975" y="420600"/>
            <a:ext cx="340200" cy="4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A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34" name="Shape 434"/>
          <p:cNvSpPr txBox="1"/>
          <p:nvPr/>
        </p:nvSpPr>
        <p:spPr>
          <a:xfrm>
            <a:off x="935875" y="436950"/>
            <a:ext cx="293100" cy="44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C</a:t>
            </a:r>
            <a:endParaRPr b="1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35" name="Shape 435"/>
          <p:cNvSpPr txBox="1"/>
          <p:nvPr/>
        </p:nvSpPr>
        <p:spPr>
          <a:xfrm>
            <a:off x="3301663" y="49937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O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36" name="Shape 436"/>
          <p:cNvSpPr txBox="1"/>
          <p:nvPr/>
        </p:nvSpPr>
        <p:spPr>
          <a:xfrm>
            <a:off x="1524375" y="436950"/>
            <a:ext cx="374400" cy="44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" sz="25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P</a:t>
            </a:r>
            <a:endParaRPr b="0" i="0" sz="25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37" name="Shape 437"/>
          <p:cNvSpPr txBox="1"/>
          <p:nvPr/>
        </p:nvSpPr>
        <p:spPr>
          <a:xfrm>
            <a:off x="2486900" y="4369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Shape 438"/>
          <p:cNvSpPr txBox="1"/>
          <p:nvPr/>
        </p:nvSpPr>
        <p:spPr>
          <a:xfrm>
            <a:off x="1915975" y="468100"/>
            <a:ext cx="293100" cy="44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E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39" name="Shape 439"/>
          <p:cNvSpPr txBox="1"/>
          <p:nvPr/>
        </p:nvSpPr>
        <p:spPr>
          <a:xfrm>
            <a:off x="2911250" y="46810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Shape 440"/>
          <p:cNvSpPr txBox="1"/>
          <p:nvPr/>
        </p:nvSpPr>
        <p:spPr>
          <a:xfrm>
            <a:off x="400075" y="1270050"/>
            <a:ext cx="5046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the</a:t>
            </a:r>
            <a:endParaRPr b="0" i="0" sz="1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41" name="Shape 441"/>
          <p:cNvSpPr txBox="1"/>
          <p:nvPr/>
        </p:nvSpPr>
        <p:spPr>
          <a:xfrm>
            <a:off x="4239177" y="499375"/>
            <a:ext cx="4377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Shape 442"/>
          <p:cNvSpPr txBox="1"/>
          <p:nvPr/>
        </p:nvSpPr>
        <p:spPr>
          <a:xfrm>
            <a:off x="3641950" y="606575"/>
            <a:ext cx="374400" cy="4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Shape 443"/>
          <p:cNvSpPr txBox="1"/>
          <p:nvPr/>
        </p:nvSpPr>
        <p:spPr>
          <a:xfrm>
            <a:off x="4689720" y="499375"/>
            <a:ext cx="215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Shape 444"/>
          <p:cNvSpPr txBox="1"/>
          <p:nvPr/>
        </p:nvSpPr>
        <p:spPr>
          <a:xfrm>
            <a:off x="1819400" y="1270050"/>
            <a:ext cx="2931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C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45" name="Shape 445"/>
          <p:cNvSpPr txBox="1"/>
          <p:nvPr/>
        </p:nvSpPr>
        <p:spPr>
          <a:xfrm>
            <a:off x="1461738" y="12700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S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46" name="Shape 446"/>
          <p:cNvSpPr txBox="1"/>
          <p:nvPr/>
        </p:nvSpPr>
        <p:spPr>
          <a:xfrm>
            <a:off x="1058375" y="12247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E</a:t>
            </a:r>
            <a:endParaRPr b="1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47" name="Shape 447"/>
          <p:cNvSpPr txBox="1"/>
          <p:nvPr/>
        </p:nvSpPr>
        <p:spPr>
          <a:xfrm>
            <a:off x="2499113" y="12700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p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48" name="Shape 448"/>
          <p:cNvSpPr txBox="1"/>
          <p:nvPr/>
        </p:nvSpPr>
        <p:spPr>
          <a:xfrm>
            <a:off x="2149463" y="12700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A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49" name="Shape 449"/>
          <p:cNvSpPr txBox="1"/>
          <p:nvPr/>
        </p:nvSpPr>
        <p:spPr>
          <a:xfrm>
            <a:off x="2836388" y="12700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Shape 450"/>
          <p:cNvSpPr txBox="1"/>
          <p:nvPr/>
        </p:nvSpPr>
        <p:spPr>
          <a:xfrm>
            <a:off x="3260138" y="1270050"/>
            <a:ext cx="3402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Shape 451"/>
          <p:cNvSpPr txBox="1"/>
          <p:nvPr/>
        </p:nvSpPr>
        <p:spPr>
          <a:xfrm>
            <a:off x="3634745" y="1224750"/>
            <a:ext cx="2931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Shape 452"/>
          <p:cNvSpPr txBox="1"/>
          <p:nvPr/>
        </p:nvSpPr>
        <p:spPr>
          <a:xfrm>
            <a:off x="3874602" y="12700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Shape 453"/>
          <p:cNvSpPr txBox="1"/>
          <p:nvPr/>
        </p:nvSpPr>
        <p:spPr>
          <a:xfrm>
            <a:off x="4281252" y="12700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4" name="Shape 4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34375" y="2442675"/>
            <a:ext cx="3822525" cy="2455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55" name="Shape 4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24925" y="152400"/>
            <a:ext cx="3728521" cy="2137877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Shape 4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725" y="113975"/>
            <a:ext cx="4815800" cy="2044426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Shape 461"/>
          <p:cNvSpPr txBox="1"/>
          <p:nvPr/>
        </p:nvSpPr>
        <p:spPr>
          <a:xfrm>
            <a:off x="400075" y="2398250"/>
            <a:ext cx="3935100" cy="24555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Problems:</a:t>
            </a:r>
            <a:endParaRPr b="0" i="0" sz="18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Bree Serif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Still kinda boring?</a:t>
            </a:r>
            <a:endParaRPr b="0" i="0" sz="18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Bree Serif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Not enough guidance </a:t>
            </a:r>
            <a:endParaRPr b="0" i="0" sz="18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Bree Serif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Ping pong ball clean up</a:t>
            </a:r>
            <a:endParaRPr b="0" i="0" sz="18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Bree Serif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Another tricky red herring </a:t>
            </a:r>
            <a:endParaRPr b="0" i="0" sz="18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Shape 462"/>
          <p:cNvSpPr txBox="1"/>
          <p:nvPr/>
        </p:nvSpPr>
        <p:spPr>
          <a:xfrm>
            <a:off x="237200" y="4369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E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63" name="Shape 463"/>
          <p:cNvSpPr txBox="1"/>
          <p:nvPr/>
        </p:nvSpPr>
        <p:spPr>
          <a:xfrm>
            <a:off x="611575" y="436950"/>
            <a:ext cx="293100" cy="44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S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64" name="Shape 464"/>
          <p:cNvSpPr txBox="1"/>
          <p:nvPr/>
        </p:nvSpPr>
        <p:spPr>
          <a:xfrm>
            <a:off x="1166975" y="420600"/>
            <a:ext cx="340200" cy="4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A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65" name="Shape 465"/>
          <p:cNvSpPr txBox="1"/>
          <p:nvPr/>
        </p:nvSpPr>
        <p:spPr>
          <a:xfrm>
            <a:off x="935875" y="436950"/>
            <a:ext cx="293100" cy="44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C</a:t>
            </a:r>
            <a:endParaRPr b="1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66" name="Shape 466"/>
          <p:cNvSpPr txBox="1"/>
          <p:nvPr/>
        </p:nvSpPr>
        <p:spPr>
          <a:xfrm>
            <a:off x="3301663" y="49937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O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67" name="Shape 467"/>
          <p:cNvSpPr txBox="1"/>
          <p:nvPr/>
        </p:nvSpPr>
        <p:spPr>
          <a:xfrm>
            <a:off x="1524375" y="436950"/>
            <a:ext cx="374400" cy="44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" sz="25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P</a:t>
            </a:r>
            <a:endParaRPr b="0" i="0" sz="25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68" name="Shape 468"/>
          <p:cNvSpPr txBox="1"/>
          <p:nvPr/>
        </p:nvSpPr>
        <p:spPr>
          <a:xfrm>
            <a:off x="2486900" y="4369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Shape 469"/>
          <p:cNvSpPr txBox="1"/>
          <p:nvPr/>
        </p:nvSpPr>
        <p:spPr>
          <a:xfrm>
            <a:off x="1915975" y="468100"/>
            <a:ext cx="293100" cy="44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E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70" name="Shape 470"/>
          <p:cNvSpPr txBox="1"/>
          <p:nvPr/>
        </p:nvSpPr>
        <p:spPr>
          <a:xfrm>
            <a:off x="2911250" y="46810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Shape 471"/>
          <p:cNvSpPr txBox="1"/>
          <p:nvPr/>
        </p:nvSpPr>
        <p:spPr>
          <a:xfrm>
            <a:off x="400075" y="1270050"/>
            <a:ext cx="5046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the</a:t>
            </a:r>
            <a:endParaRPr b="0" i="0" sz="1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72" name="Shape 472"/>
          <p:cNvSpPr txBox="1"/>
          <p:nvPr/>
        </p:nvSpPr>
        <p:spPr>
          <a:xfrm>
            <a:off x="4239177" y="499375"/>
            <a:ext cx="4377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Shape 473"/>
          <p:cNvSpPr txBox="1"/>
          <p:nvPr/>
        </p:nvSpPr>
        <p:spPr>
          <a:xfrm>
            <a:off x="3641950" y="606575"/>
            <a:ext cx="374400" cy="4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Shape 474"/>
          <p:cNvSpPr txBox="1"/>
          <p:nvPr/>
        </p:nvSpPr>
        <p:spPr>
          <a:xfrm>
            <a:off x="4689720" y="499375"/>
            <a:ext cx="215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Shape 475"/>
          <p:cNvSpPr txBox="1"/>
          <p:nvPr/>
        </p:nvSpPr>
        <p:spPr>
          <a:xfrm>
            <a:off x="1819400" y="1270050"/>
            <a:ext cx="2931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C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76" name="Shape 476"/>
          <p:cNvSpPr txBox="1"/>
          <p:nvPr/>
        </p:nvSpPr>
        <p:spPr>
          <a:xfrm>
            <a:off x="1461738" y="12700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S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77" name="Shape 477"/>
          <p:cNvSpPr txBox="1"/>
          <p:nvPr/>
        </p:nvSpPr>
        <p:spPr>
          <a:xfrm>
            <a:off x="1058375" y="12247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E</a:t>
            </a:r>
            <a:endParaRPr b="1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78" name="Shape 478"/>
          <p:cNvSpPr txBox="1"/>
          <p:nvPr/>
        </p:nvSpPr>
        <p:spPr>
          <a:xfrm>
            <a:off x="2499113" y="12700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p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79" name="Shape 479"/>
          <p:cNvSpPr txBox="1"/>
          <p:nvPr/>
        </p:nvSpPr>
        <p:spPr>
          <a:xfrm>
            <a:off x="2149463" y="12700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A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80" name="Shape 480"/>
          <p:cNvSpPr txBox="1"/>
          <p:nvPr/>
        </p:nvSpPr>
        <p:spPr>
          <a:xfrm>
            <a:off x="2836388" y="12700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Shape 481"/>
          <p:cNvSpPr txBox="1"/>
          <p:nvPr/>
        </p:nvSpPr>
        <p:spPr>
          <a:xfrm>
            <a:off x="3260138" y="1270050"/>
            <a:ext cx="3402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Shape 482"/>
          <p:cNvSpPr txBox="1"/>
          <p:nvPr/>
        </p:nvSpPr>
        <p:spPr>
          <a:xfrm>
            <a:off x="3634745" y="1224750"/>
            <a:ext cx="2931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Shape 483"/>
          <p:cNvSpPr txBox="1"/>
          <p:nvPr/>
        </p:nvSpPr>
        <p:spPr>
          <a:xfrm>
            <a:off x="3874602" y="12700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Shape 484"/>
          <p:cNvSpPr txBox="1"/>
          <p:nvPr/>
        </p:nvSpPr>
        <p:spPr>
          <a:xfrm>
            <a:off x="4281252" y="12700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5" name="Shape 4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36550" y="152400"/>
            <a:ext cx="3533975" cy="2419351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86" name="Shape 4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72525" y="2760300"/>
            <a:ext cx="3804000" cy="2230797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00D2E9"/>
            </a:gs>
            <a:gs pos="100000">
              <a:srgbClr val="045962"/>
            </a:gs>
          </a:gsLst>
          <a:lin ang="5400012" scaled="0"/>
        </a:gradFill>
      </p:bgPr>
    </p:bg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Shape 4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200" y="0"/>
            <a:ext cx="4062674" cy="27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Shape 492"/>
          <p:cNvSpPr txBox="1"/>
          <p:nvPr/>
        </p:nvSpPr>
        <p:spPr>
          <a:xfrm>
            <a:off x="397550" y="370450"/>
            <a:ext cx="4290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G</a:t>
            </a:r>
            <a:endParaRPr b="1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93" name="Shape 493"/>
          <p:cNvSpPr txBox="1"/>
          <p:nvPr/>
        </p:nvSpPr>
        <p:spPr>
          <a:xfrm>
            <a:off x="826550" y="105360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U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94" name="Shape 494"/>
          <p:cNvSpPr txBox="1"/>
          <p:nvPr/>
        </p:nvSpPr>
        <p:spPr>
          <a:xfrm>
            <a:off x="1862550" y="105360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E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95" name="Shape 495"/>
          <p:cNvSpPr txBox="1"/>
          <p:nvPr/>
        </p:nvSpPr>
        <p:spPr>
          <a:xfrm>
            <a:off x="2978425" y="1736750"/>
            <a:ext cx="429000" cy="67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R	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96" name="Shape 496"/>
          <p:cNvSpPr txBox="1"/>
          <p:nvPr/>
        </p:nvSpPr>
        <p:spPr>
          <a:xfrm>
            <a:off x="826550" y="416950"/>
            <a:ext cx="429000" cy="55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A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97" name="Shape 497"/>
          <p:cNvSpPr txBox="1"/>
          <p:nvPr/>
        </p:nvSpPr>
        <p:spPr>
          <a:xfrm>
            <a:off x="3322625" y="3704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R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98" name="Shape 498"/>
          <p:cNvSpPr txBox="1"/>
          <p:nvPr/>
        </p:nvSpPr>
        <p:spPr>
          <a:xfrm>
            <a:off x="2757350" y="3704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E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499" name="Shape 499"/>
          <p:cNvSpPr txBox="1"/>
          <p:nvPr/>
        </p:nvSpPr>
        <p:spPr>
          <a:xfrm>
            <a:off x="1255550" y="3704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R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00" name="Shape 500"/>
          <p:cNvSpPr txBox="1"/>
          <p:nvPr/>
        </p:nvSpPr>
        <p:spPr>
          <a:xfrm>
            <a:off x="1778150" y="3704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D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01" name="Shape 501"/>
          <p:cNvSpPr txBox="1"/>
          <p:nvPr/>
        </p:nvSpPr>
        <p:spPr>
          <a:xfrm>
            <a:off x="2234750" y="3704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N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02" name="Shape 502"/>
          <p:cNvSpPr txBox="1"/>
          <p:nvPr/>
        </p:nvSpPr>
        <p:spPr>
          <a:xfrm>
            <a:off x="350750" y="105360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M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03" name="Shape 503"/>
          <p:cNvSpPr txBox="1"/>
          <p:nvPr/>
        </p:nvSpPr>
        <p:spPr>
          <a:xfrm>
            <a:off x="2362225" y="105360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U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04" name="Shape 504"/>
          <p:cNvSpPr txBox="1"/>
          <p:nvPr/>
        </p:nvSpPr>
        <p:spPr>
          <a:xfrm>
            <a:off x="873350" y="17367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Y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05" name="Shape 505"/>
          <p:cNvSpPr txBox="1"/>
          <p:nvPr/>
        </p:nvSpPr>
        <p:spPr>
          <a:xfrm>
            <a:off x="2521588" y="1736750"/>
            <a:ext cx="4290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E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06" name="Shape 506"/>
          <p:cNvSpPr txBox="1"/>
          <p:nvPr/>
        </p:nvSpPr>
        <p:spPr>
          <a:xfrm>
            <a:off x="1355025" y="105360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S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07" name="Shape 507"/>
          <p:cNvSpPr txBox="1"/>
          <p:nvPr/>
        </p:nvSpPr>
        <p:spPr>
          <a:xfrm>
            <a:off x="1448538" y="17367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S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08" name="Shape 508"/>
          <p:cNvSpPr txBox="1"/>
          <p:nvPr/>
        </p:nvSpPr>
        <p:spPr>
          <a:xfrm>
            <a:off x="3465925" y="1736750"/>
            <a:ext cx="4290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Y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09" name="Shape 509"/>
          <p:cNvSpPr txBox="1"/>
          <p:nvPr/>
        </p:nvSpPr>
        <p:spPr>
          <a:xfrm>
            <a:off x="1971150" y="17367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10" name="Shape 510"/>
          <p:cNvSpPr txBox="1"/>
          <p:nvPr/>
        </p:nvSpPr>
        <p:spPr>
          <a:xfrm>
            <a:off x="2898575" y="105360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M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11" name="Shape 511"/>
          <p:cNvSpPr txBox="1"/>
          <p:nvPr/>
        </p:nvSpPr>
        <p:spPr>
          <a:xfrm>
            <a:off x="350750" y="17367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M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12" name="Shape 512"/>
          <p:cNvSpPr txBox="1"/>
          <p:nvPr/>
        </p:nvSpPr>
        <p:spPr>
          <a:xfrm>
            <a:off x="325700" y="2954325"/>
            <a:ext cx="4340700" cy="18066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Set-up &amp; Premise:</a:t>
            </a:r>
            <a:endParaRPr b="1" i="0" sz="16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Bree Serif"/>
              <a:buChar char="●"/>
            </a:pPr>
            <a:r>
              <a:rPr b="1" i="0" lang="en" sz="16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Based on infamous art heist</a:t>
            </a:r>
            <a:endParaRPr b="1" i="0" sz="16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Bree Serif"/>
              <a:buChar char="●"/>
            </a:pPr>
            <a:r>
              <a:rPr b="1" i="0" lang="en" sz="16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More specific premise</a:t>
            </a:r>
            <a:endParaRPr b="1" i="0" sz="16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Bree Serif"/>
              <a:buChar char="●"/>
            </a:pPr>
            <a:r>
              <a:rPr b="1" i="0" lang="en" sz="16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Increased budget</a:t>
            </a:r>
            <a:endParaRPr b="1" i="0" sz="16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Bree Serif"/>
              <a:buChar char="●"/>
            </a:pPr>
            <a:r>
              <a:rPr b="1" i="0" lang="en" sz="16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More effort to transform the meeting room, incorporate props</a:t>
            </a:r>
            <a:endParaRPr b="1" i="0" sz="16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513" name="Shape 5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10750" y="97174"/>
            <a:ext cx="3734625" cy="4833048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00D2E9"/>
            </a:gs>
            <a:gs pos="100000">
              <a:srgbClr val="045962"/>
            </a:gs>
          </a:gsLst>
          <a:lin ang="5400012" scaled="0"/>
        </a:gradFill>
      </p:bgPr>
    </p:bg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Shape 5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200" y="0"/>
            <a:ext cx="4062674" cy="27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Shape 519"/>
          <p:cNvSpPr txBox="1"/>
          <p:nvPr/>
        </p:nvSpPr>
        <p:spPr>
          <a:xfrm>
            <a:off x="397550" y="370450"/>
            <a:ext cx="4290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G</a:t>
            </a:r>
            <a:endParaRPr b="1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20" name="Shape 520"/>
          <p:cNvSpPr txBox="1"/>
          <p:nvPr/>
        </p:nvSpPr>
        <p:spPr>
          <a:xfrm>
            <a:off x="826550" y="105360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U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21" name="Shape 521"/>
          <p:cNvSpPr txBox="1"/>
          <p:nvPr/>
        </p:nvSpPr>
        <p:spPr>
          <a:xfrm>
            <a:off x="1862550" y="105360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E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22" name="Shape 522"/>
          <p:cNvSpPr txBox="1"/>
          <p:nvPr/>
        </p:nvSpPr>
        <p:spPr>
          <a:xfrm>
            <a:off x="2978425" y="1736750"/>
            <a:ext cx="429000" cy="67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R	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23" name="Shape 523"/>
          <p:cNvSpPr txBox="1"/>
          <p:nvPr/>
        </p:nvSpPr>
        <p:spPr>
          <a:xfrm>
            <a:off x="826550" y="416950"/>
            <a:ext cx="429000" cy="55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A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24" name="Shape 524"/>
          <p:cNvSpPr txBox="1"/>
          <p:nvPr/>
        </p:nvSpPr>
        <p:spPr>
          <a:xfrm>
            <a:off x="3322625" y="3704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R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25" name="Shape 525"/>
          <p:cNvSpPr txBox="1"/>
          <p:nvPr/>
        </p:nvSpPr>
        <p:spPr>
          <a:xfrm>
            <a:off x="2757350" y="3704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E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26" name="Shape 526"/>
          <p:cNvSpPr txBox="1"/>
          <p:nvPr/>
        </p:nvSpPr>
        <p:spPr>
          <a:xfrm>
            <a:off x="1255550" y="3704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R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27" name="Shape 527"/>
          <p:cNvSpPr txBox="1"/>
          <p:nvPr/>
        </p:nvSpPr>
        <p:spPr>
          <a:xfrm>
            <a:off x="1778150" y="3704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D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28" name="Shape 528"/>
          <p:cNvSpPr txBox="1"/>
          <p:nvPr/>
        </p:nvSpPr>
        <p:spPr>
          <a:xfrm>
            <a:off x="2234750" y="3704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N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29" name="Shape 529"/>
          <p:cNvSpPr txBox="1"/>
          <p:nvPr/>
        </p:nvSpPr>
        <p:spPr>
          <a:xfrm>
            <a:off x="350750" y="105360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M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30" name="Shape 530"/>
          <p:cNvSpPr txBox="1"/>
          <p:nvPr/>
        </p:nvSpPr>
        <p:spPr>
          <a:xfrm>
            <a:off x="2362225" y="105360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U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31" name="Shape 531"/>
          <p:cNvSpPr txBox="1"/>
          <p:nvPr/>
        </p:nvSpPr>
        <p:spPr>
          <a:xfrm>
            <a:off x="873350" y="17367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Y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32" name="Shape 532"/>
          <p:cNvSpPr txBox="1"/>
          <p:nvPr/>
        </p:nvSpPr>
        <p:spPr>
          <a:xfrm>
            <a:off x="2521588" y="1736750"/>
            <a:ext cx="4290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E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33" name="Shape 533"/>
          <p:cNvSpPr txBox="1"/>
          <p:nvPr/>
        </p:nvSpPr>
        <p:spPr>
          <a:xfrm>
            <a:off x="1355025" y="105360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S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34" name="Shape 534"/>
          <p:cNvSpPr txBox="1"/>
          <p:nvPr/>
        </p:nvSpPr>
        <p:spPr>
          <a:xfrm>
            <a:off x="1448538" y="17367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S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35" name="Shape 535"/>
          <p:cNvSpPr txBox="1"/>
          <p:nvPr/>
        </p:nvSpPr>
        <p:spPr>
          <a:xfrm>
            <a:off x="3465925" y="1736750"/>
            <a:ext cx="4290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Y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36" name="Shape 536"/>
          <p:cNvSpPr txBox="1"/>
          <p:nvPr/>
        </p:nvSpPr>
        <p:spPr>
          <a:xfrm>
            <a:off x="1971150" y="17367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37" name="Shape 537"/>
          <p:cNvSpPr txBox="1"/>
          <p:nvPr/>
        </p:nvSpPr>
        <p:spPr>
          <a:xfrm>
            <a:off x="2898575" y="105360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M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38" name="Shape 538"/>
          <p:cNvSpPr txBox="1"/>
          <p:nvPr/>
        </p:nvSpPr>
        <p:spPr>
          <a:xfrm>
            <a:off x="350750" y="17367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M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39" name="Shape 539"/>
          <p:cNvSpPr txBox="1"/>
          <p:nvPr/>
        </p:nvSpPr>
        <p:spPr>
          <a:xfrm>
            <a:off x="325700" y="2954325"/>
            <a:ext cx="4340700" cy="18066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Puzzles &amp; Props:</a:t>
            </a:r>
            <a:endParaRPr b="1" i="0" sz="15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Bree Serif"/>
              <a:buChar char="●"/>
            </a:pPr>
            <a:r>
              <a:rPr b="1" i="0" lang="en" sz="15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“Avant Garde” video (card catalog clue)</a:t>
            </a:r>
            <a:endParaRPr b="1" i="0" sz="15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Bree Serif"/>
              <a:buChar char="●"/>
            </a:pPr>
            <a:r>
              <a:rPr b="1" i="0" lang="en" sz="15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Pop art egg sculptures</a:t>
            </a:r>
            <a:endParaRPr b="1" i="0" sz="15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Bree Serif"/>
              <a:buChar char="●"/>
            </a:pPr>
            <a:r>
              <a:rPr b="1" i="0" lang="en" sz="15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Paintings with dramatic vanishing points</a:t>
            </a:r>
            <a:endParaRPr b="1" i="0" sz="15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Bree Serif"/>
              <a:buChar char="●"/>
            </a:pPr>
            <a:r>
              <a:rPr b="1" i="0" lang="en" sz="15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Balloons for museum’s gala event</a:t>
            </a:r>
            <a:endParaRPr b="1" i="0" sz="15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540" name="Shape 5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73700" y="152400"/>
            <a:ext cx="4208650" cy="237509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41" name="Shape 5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00800" y="2792600"/>
            <a:ext cx="3667175" cy="2198501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00D2E9"/>
            </a:gs>
            <a:gs pos="100000">
              <a:srgbClr val="045962"/>
            </a:gs>
          </a:gsLst>
          <a:lin ang="5400012" scaled="0"/>
        </a:gradFill>
      </p:bgPr>
    </p:bg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Shape 5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200" y="0"/>
            <a:ext cx="4062674" cy="27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Shape 547"/>
          <p:cNvSpPr txBox="1"/>
          <p:nvPr/>
        </p:nvSpPr>
        <p:spPr>
          <a:xfrm>
            <a:off x="397550" y="370450"/>
            <a:ext cx="4290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G</a:t>
            </a:r>
            <a:endParaRPr b="1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48" name="Shape 548"/>
          <p:cNvSpPr txBox="1"/>
          <p:nvPr/>
        </p:nvSpPr>
        <p:spPr>
          <a:xfrm>
            <a:off x="826550" y="105360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U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49" name="Shape 549"/>
          <p:cNvSpPr txBox="1"/>
          <p:nvPr/>
        </p:nvSpPr>
        <p:spPr>
          <a:xfrm>
            <a:off x="1862550" y="105360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E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50" name="Shape 550"/>
          <p:cNvSpPr txBox="1"/>
          <p:nvPr/>
        </p:nvSpPr>
        <p:spPr>
          <a:xfrm>
            <a:off x="2978425" y="1736750"/>
            <a:ext cx="429000" cy="67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R	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51" name="Shape 551"/>
          <p:cNvSpPr txBox="1"/>
          <p:nvPr/>
        </p:nvSpPr>
        <p:spPr>
          <a:xfrm>
            <a:off x="826550" y="416950"/>
            <a:ext cx="429000" cy="55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A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52" name="Shape 552"/>
          <p:cNvSpPr txBox="1"/>
          <p:nvPr/>
        </p:nvSpPr>
        <p:spPr>
          <a:xfrm>
            <a:off x="3322625" y="3704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R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53" name="Shape 553"/>
          <p:cNvSpPr txBox="1"/>
          <p:nvPr/>
        </p:nvSpPr>
        <p:spPr>
          <a:xfrm>
            <a:off x="2757350" y="3704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E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54" name="Shape 554"/>
          <p:cNvSpPr txBox="1"/>
          <p:nvPr/>
        </p:nvSpPr>
        <p:spPr>
          <a:xfrm>
            <a:off x="1255550" y="3704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R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55" name="Shape 555"/>
          <p:cNvSpPr txBox="1"/>
          <p:nvPr/>
        </p:nvSpPr>
        <p:spPr>
          <a:xfrm>
            <a:off x="1778150" y="3704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D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56" name="Shape 556"/>
          <p:cNvSpPr txBox="1"/>
          <p:nvPr/>
        </p:nvSpPr>
        <p:spPr>
          <a:xfrm>
            <a:off x="2234750" y="3704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N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57" name="Shape 557"/>
          <p:cNvSpPr txBox="1"/>
          <p:nvPr/>
        </p:nvSpPr>
        <p:spPr>
          <a:xfrm>
            <a:off x="350750" y="105360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M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58" name="Shape 558"/>
          <p:cNvSpPr txBox="1"/>
          <p:nvPr/>
        </p:nvSpPr>
        <p:spPr>
          <a:xfrm>
            <a:off x="2362225" y="105360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U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59" name="Shape 559"/>
          <p:cNvSpPr txBox="1"/>
          <p:nvPr/>
        </p:nvSpPr>
        <p:spPr>
          <a:xfrm>
            <a:off x="873350" y="17367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Y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60" name="Shape 560"/>
          <p:cNvSpPr txBox="1"/>
          <p:nvPr/>
        </p:nvSpPr>
        <p:spPr>
          <a:xfrm>
            <a:off x="2521588" y="1736750"/>
            <a:ext cx="4290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E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61" name="Shape 561"/>
          <p:cNvSpPr txBox="1"/>
          <p:nvPr/>
        </p:nvSpPr>
        <p:spPr>
          <a:xfrm>
            <a:off x="1355025" y="105360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S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62" name="Shape 562"/>
          <p:cNvSpPr txBox="1"/>
          <p:nvPr/>
        </p:nvSpPr>
        <p:spPr>
          <a:xfrm>
            <a:off x="1448538" y="17367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S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63" name="Shape 563"/>
          <p:cNvSpPr txBox="1"/>
          <p:nvPr/>
        </p:nvSpPr>
        <p:spPr>
          <a:xfrm>
            <a:off x="3465925" y="1736750"/>
            <a:ext cx="4290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Y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64" name="Shape 564"/>
          <p:cNvSpPr txBox="1"/>
          <p:nvPr/>
        </p:nvSpPr>
        <p:spPr>
          <a:xfrm>
            <a:off x="1971150" y="17367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65" name="Shape 565"/>
          <p:cNvSpPr txBox="1"/>
          <p:nvPr/>
        </p:nvSpPr>
        <p:spPr>
          <a:xfrm>
            <a:off x="2898575" y="105360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M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66" name="Shape 566"/>
          <p:cNvSpPr txBox="1"/>
          <p:nvPr/>
        </p:nvSpPr>
        <p:spPr>
          <a:xfrm>
            <a:off x="350750" y="17367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M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67" name="Shape 567"/>
          <p:cNvSpPr txBox="1"/>
          <p:nvPr/>
        </p:nvSpPr>
        <p:spPr>
          <a:xfrm>
            <a:off x="325700" y="2954325"/>
            <a:ext cx="4340700" cy="18066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Problems:</a:t>
            </a:r>
            <a:endParaRPr b="1" i="0" sz="16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Bree Serif"/>
              <a:buChar char="●"/>
            </a:pPr>
            <a:r>
              <a:rPr b="1" i="0" lang="en" sz="16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We gave them hammers/mallets</a:t>
            </a:r>
            <a:endParaRPr b="1" i="0" sz="16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Bree Serif"/>
              <a:buChar char="●"/>
            </a:pPr>
            <a:r>
              <a:rPr b="1" i="0" lang="en" sz="16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Messy challenges</a:t>
            </a:r>
            <a:endParaRPr b="1" i="0" sz="16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Bree Serif"/>
              <a:buChar char="●"/>
            </a:pPr>
            <a:r>
              <a:rPr b="1" i="0" lang="en" sz="16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Puzzles didn’t make sense to players</a:t>
            </a:r>
            <a:endParaRPr b="1" i="0" sz="16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Bree Serif"/>
              <a:buChar char="●"/>
            </a:pPr>
            <a:r>
              <a:rPr b="1" i="0" lang="en" sz="16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Too few clues?</a:t>
            </a:r>
            <a:endParaRPr b="1" i="0" sz="16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568" name="Shape 5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66400" y="152400"/>
            <a:ext cx="4151246" cy="2419351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69" name="Shape 5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09450" y="2792600"/>
            <a:ext cx="3750002" cy="2198501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4D4D4D"/>
            </a:gs>
            <a:gs pos="100000">
              <a:srgbClr val="000000"/>
            </a:gs>
          </a:gsLst>
          <a:lin ang="5400012" scaled="0"/>
        </a:gradFill>
      </p:bgPr>
    </p:bg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Shape 5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6000" y="179700"/>
            <a:ext cx="3813375" cy="2279150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Shape 575"/>
          <p:cNvSpPr txBox="1"/>
          <p:nvPr/>
        </p:nvSpPr>
        <p:spPr>
          <a:xfrm>
            <a:off x="2259925" y="112742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c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76" name="Shape 576"/>
          <p:cNvSpPr txBox="1"/>
          <p:nvPr/>
        </p:nvSpPr>
        <p:spPr>
          <a:xfrm>
            <a:off x="777525" y="1127425"/>
            <a:ext cx="293100" cy="44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I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77" name="Shape 577"/>
          <p:cNvSpPr txBox="1"/>
          <p:nvPr/>
        </p:nvSpPr>
        <p:spPr>
          <a:xfrm>
            <a:off x="329875" y="381675"/>
            <a:ext cx="3402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N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78" name="Shape 578"/>
          <p:cNvSpPr txBox="1"/>
          <p:nvPr/>
        </p:nvSpPr>
        <p:spPr>
          <a:xfrm>
            <a:off x="2177113" y="36727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N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79" name="Shape 579"/>
          <p:cNvSpPr txBox="1"/>
          <p:nvPr/>
        </p:nvSpPr>
        <p:spPr>
          <a:xfrm>
            <a:off x="1478063" y="1158625"/>
            <a:ext cx="374400" cy="44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" sz="25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c</a:t>
            </a:r>
            <a:endParaRPr b="0" i="0" sz="25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80" name="Shape 580"/>
          <p:cNvSpPr txBox="1"/>
          <p:nvPr/>
        </p:nvSpPr>
        <p:spPr>
          <a:xfrm>
            <a:off x="1461550" y="36727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Shape 581"/>
          <p:cNvSpPr txBox="1"/>
          <p:nvPr/>
        </p:nvSpPr>
        <p:spPr>
          <a:xfrm>
            <a:off x="1050325" y="36727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82" name="Shape 582"/>
          <p:cNvSpPr txBox="1"/>
          <p:nvPr/>
        </p:nvSpPr>
        <p:spPr>
          <a:xfrm>
            <a:off x="1798675" y="36727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Shape 583"/>
          <p:cNvSpPr txBox="1"/>
          <p:nvPr/>
        </p:nvSpPr>
        <p:spPr>
          <a:xfrm>
            <a:off x="2859700" y="1802463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Shape 584"/>
          <p:cNvSpPr txBox="1"/>
          <p:nvPr/>
        </p:nvSpPr>
        <p:spPr>
          <a:xfrm>
            <a:off x="1869000" y="112742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Shape 585"/>
          <p:cNvSpPr txBox="1"/>
          <p:nvPr/>
        </p:nvSpPr>
        <p:spPr>
          <a:xfrm>
            <a:off x="676850" y="36727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Shape 586"/>
          <p:cNvSpPr txBox="1"/>
          <p:nvPr/>
        </p:nvSpPr>
        <p:spPr>
          <a:xfrm>
            <a:off x="3041775" y="115862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Shape 587"/>
          <p:cNvSpPr txBox="1"/>
          <p:nvPr/>
        </p:nvSpPr>
        <p:spPr>
          <a:xfrm>
            <a:off x="1087150" y="109622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Shape 588"/>
          <p:cNvSpPr txBox="1"/>
          <p:nvPr/>
        </p:nvSpPr>
        <p:spPr>
          <a:xfrm>
            <a:off x="2417750" y="1802463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Shape 589"/>
          <p:cNvSpPr txBox="1"/>
          <p:nvPr/>
        </p:nvSpPr>
        <p:spPr>
          <a:xfrm>
            <a:off x="3301650" y="1802463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Y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90" name="Shape 590"/>
          <p:cNvSpPr txBox="1"/>
          <p:nvPr/>
        </p:nvSpPr>
        <p:spPr>
          <a:xfrm>
            <a:off x="2650850" y="115862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o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91" name="Shape 591"/>
          <p:cNvSpPr txBox="1"/>
          <p:nvPr/>
        </p:nvSpPr>
        <p:spPr>
          <a:xfrm>
            <a:off x="403113" y="109622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H</a:t>
            </a:r>
            <a:endParaRPr b="1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92" name="Shape 592"/>
          <p:cNvSpPr txBox="1"/>
          <p:nvPr/>
        </p:nvSpPr>
        <p:spPr>
          <a:xfrm>
            <a:off x="3438675" y="109622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Shape 593"/>
          <p:cNvSpPr txBox="1"/>
          <p:nvPr/>
        </p:nvSpPr>
        <p:spPr>
          <a:xfrm>
            <a:off x="2569463" y="36727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A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94" name="Shape 594"/>
          <p:cNvSpPr txBox="1"/>
          <p:nvPr/>
        </p:nvSpPr>
        <p:spPr>
          <a:xfrm>
            <a:off x="2927250" y="36727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L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595" name="Shape 595"/>
          <p:cNvSpPr txBox="1"/>
          <p:nvPr/>
        </p:nvSpPr>
        <p:spPr>
          <a:xfrm>
            <a:off x="265075" y="2647575"/>
            <a:ext cx="4198500" cy="23397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Set-up &amp; Premise: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National Alfred Hitchcock Day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Event theme guided puzzle concepts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Larger budget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Longer planning period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Raised number of spots per room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6" name="Shape 5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93050" y="275462"/>
            <a:ext cx="3726175" cy="4592574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4D4D4D"/>
            </a:gs>
            <a:gs pos="100000">
              <a:srgbClr val="000000"/>
            </a:gs>
          </a:gsLst>
          <a:lin ang="5400012" scaled="0"/>
        </a:gradFill>
      </p:bgPr>
    </p:bg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Shape 6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6000" y="179700"/>
            <a:ext cx="3813375" cy="2279150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Shape 602"/>
          <p:cNvSpPr txBox="1"/>
          <p:nvPr/>
        </p:nvSpPr>
        <p:spPr>
          <a:xfrm>
            <a:off x="2259925" y="112742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c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603" name="Shape 603"/>
          <p:cNvSpPr txBox="1"/>
          <p:nvPr/>
        </p:nvSpPr>
        <p:spPr>
          <a:xfrm>
            <a:off x="777525" y="1127425"/>
            <a:ext cx="293100" cy="44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I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604" name="Shape 604"/>
          <p:cNvSpPr txBox="1"/>
          <p:nvPr/>
        </p:nvSpPr>
        <p:spPr>
          <a:xfrm>
            <a:off x="329875" y="381675"/>
            <a:ext cx="3402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N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177113" y="36727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N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606" name="Shape 606"/>
          <p:cNvSpPr txBox="1"/>
          <p:nvPr/>
        </p:nvSpPr>
        <p:spPr>
          <a:xfrm>
            <a:off x="1478063" y="1158625"/>
            <a:ext cx="374400" cy="44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" sz="25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c</a:t>
            </a:r>
            <a:endParaRPr b="0" i="0" sz="25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607" name="Shape 607"/>
          <p:cNvSpPr txBox="1"/>
          <p:nvPr/>
        </p:nvSpPr>
        <p:spPr>
          <a:xfrm>
            <a:off x="1461550" y="36727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Shape 608"/>
          <p:cNvSpPr txBox="1"/>
          <p:nvPr/>
        </p:nvSpPr>
        <p:spPr>
          <a:xfrm>
            <a:off x="1050325" y="36727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609" name="Shape 609"/>
          <p:cNvSpPr txBox="1"/>
          <p:nvPr/>
        </p:nvSpPr>
        <p:spPr>
          <a:xfrm>
            <a:off x="1798675" y="36727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Shape 610"/>
          <p:cNvSpPr txBox="1"/>
          <p:nvPr/>
        </p:nvSpPr>
        <p:spPr>
          <a:xfrm>
            <a:off x="2859700" y="1802463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Shape 611"/>
          <p:cNvSpPr txBox="1"/>
          <p:nvPr/>
        </p:nvSpPr>
        <p:spPr>
          <a:xfrm>
            <a:off x="1869000" y="112742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Shape 612"/>
          <p:cNvSpPr txBox="1"/>
          <p:nvPr/>
        </p:nvSpPr>
        <p:spPr>
          <a:xfrm>
            <a:off x="676850" y="36727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Shape 613"/>
          <p:cNvSpPr txBox="1"/>
          <p:nvPr/>
        </p:nvSpPr>
        <p:spPr>
          <a:xfrm>
            <a:off x="3041775" y="115862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Shape 614"/>
          <p:cNvSpPr txBox="1"/>
          <p:nvPr/>
        </p:nvSpPr>
        <p:spPr>
          <a:xfrm>
            <a:off x="1087150" y="109622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Shape 615"/>
          <p:cNvSpPr txBox="1"/>
          <p:nvPr/>
        </p:nvSpPr>
        <p:spPr>
          <a:xfrm>
            <a:off x="2417750" y="1802463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Shape 616"/>
          <p:cNvSpPr txBox="1"/>
          <p:nvPr/>
        </p:nvSpPr>
        <p:spPr>
          <a:xfrm>
            <a:off x="3301650" y="1802463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Y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617" name="Shape 617"/>
          <p:cNvSpPr txBox="1"/>
          <p:nvPr/>
        </p:nvSpPr>
        <p:spPr>
          <a:xfrm>
            <a:off x="2650850" y="115862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o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618" name="Shape 618"/>
          <p:cNvSpPr txBox="1"/>
          <p:nvPr/>
        </p:nvSpPr>
        <p:spPr>
          <a:xfrm>
            <a:off x="403113" y="109622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H</a:t>
            </a:r>
            <a:endParaRPr b="1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619" name="Shape 619"/>
          <p:cNvSpPr txBox="1"/>
          <p:nvPr/>
        </p:nvSpPr>
        <p:spPr>
          <a:xfrm>
            <a:off x="3438675" y="109622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Shape 620"/>
          <p:cNvSpPr txBox="1"/>
          <p:nvPr/>
        </p:nvSpPr>
        <p:spPr>
          <a:xfrm>
            <a:off x="2569463" y="36727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A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621" name="Shape 621"/>
          <p:cNvSpPr txBox="1"/>
          <p:nvPr/>
        </p:nvSpPr>
        <p:spPr>
          <a:xfrm>
            <a:off x="2927250" y="36727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L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622" name="Shape 6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17425" y="176838"/>
            <a:ext cx="4034898" cy="2342776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23" name="Shape 623"/>
          <p:cNvPicPr preferRelativeResize="0"/>
          <p:nvPr/>
        </p:nvPicPr>
        <p:blipFill rotWithShape="1">
          <a:blip r:embed="rId5">
            <a:alphaModFix amt="68000"/>
          </a:blip>
          <a:srcRect b="0" l="0" r="0" t="0"/>
          <a:stretch/>
        </p:blipFill>
        <p:spPr>
          <a:xfrm>
            <a:off x="4580775" y="2647575"/>
            <a:ext cx="3967976" cy="2343526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24" name="Shape 624"/>
          <p:cNvSpPr txBox="1"/>
          <p:nvPr/>
        </p:nvSpPr>
        <p:spPr>
          <a:xfrm>
            <a:off x="88575" y="2715338"/>
            <a:ext cx="4311300" cy="22080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F1C23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Puzzles &amp; Props</a:t>
            </a:r>
            <a:endParaRPr b="1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●"/>
            </a:pPr>
            <a:r>
              <a:rPr b="1" i="0" lang="en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Puzzles inspired by films</a:t>
            </a:r>
            <a:endParaRPr b="1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●"/>
            </a:pPr>
            <a:r>
              <a:rPr b="1" i="0" lang="en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Birds, shower curtain (of course)</a:t>
            </a:r>
            <a:endParaRPr b="1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●"/>
            </a:pPr>
            <a:r>
              <a:rPr b="1" i="0" lang="en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Video: famous Hitchcock scenes reenacted</a:t>
            </a:r>
            <a:endParaRPr b="1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●"/>
            </a:pPr>
            <a:r>
              <a:rPr b="1" i="0" lang="en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Water beads, wine bottles</a:t>
            </a:r>
            <a:endParaRPr b="1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●"/>
            </a:pPr>
            <a:r>
              <a:rPr b="1" i="0" lang="en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Key puzzle maze</a:t>
            </a:r>
            <a:endParaRPr b="1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4D4D4D"/>
            </a:gs>
            <a:gs pos="100000">
              <a:srgbClr val="000000"/>
            </a:gs>
          </a:gsLst>
          <a:lin ang="5400012" scaled="0"/>
        </a:gradFill>
      </p:bgPr>
    </p:bg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Shape 6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6000" y="179700"/>
            <a:ext cx="3813375" cy="2279150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Shape 630"/>
          <p:cNvSpPr txBox="1"/>
          <p:nvPr/>
        </p:nvSpPr>
        <p:spPr>
          <a:xfrm>
            <a:off x="102825" y="2571750"/>
            <a:ext cx="4311300" cy="22080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F1C232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Problems: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Binoculars didn’t work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Too much work!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Too many people (10 is perfect, 12 is ok, 15 is way too many)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few players left the room early, quit out of frustration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Shape 631"/>
          <p:cNvSpPr txBox="1"/>
          <p:nvPr/>
        </p:nvSpPr>
        <p:spPr>
          <a:xfrm>
            <a:off x="2259925" y="112742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c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632" name="Shape 632"/>
          <p:cNvSpPr txBox="1"/>
          <p:nvPr/>
        </p:nvSpPr>
        <p:spPr>
          <a:xfrm>
            <a:off x="777525" y="1127425"/>
            <a:ext cx="293100" cy="44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I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633" name="Shape 633"/>
          <p:cNvSpPr txBox="1"/>
          <p:nvPr/>
        </p:nvSpPr>
        <p:spPr>
          <a:xfrm>
            <a:off x="329875" y="381675"/>
            <a:ext cx="3402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N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634" name="Shape 634"/>
          <p:cNvSpPr txBox="1"/>
          <p:nvPr/>
        </p:nvSpPr>
        <p:spPr>
          <a:xfrm>
            <a:off x="2177113" y="36727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N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635" name="Shape 635"/>
          <p:cNvSpPr txBox="1"/>
          <p:nvPr/>
        </p:nvSpPr>
        <p:spPr>
          <a:xfrm>
            <a:off x="1478063" y="1158625"/>
            <a:ext cx="374400" cy="44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" sz="25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c</a:t>
            </a:r>
            <a:endParaRPr b="0" i="0" sz="25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636" name="Shape 636"/>
          <p:cNvSpPr txBox="1"/>
          <p:nvPr/>
        </p:nvSpPr>
        <p:spPr>
          <a:xfrm>
            <a:off x="1461550" y="36727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Shape 637"/>
          <p:cNvSpPr txBox="1"/>
          <p:nvPr/>
        </p:nvSpPr>
        <p:spPr>
          <a:xfrm>
            <a:off x="1050325" y="36727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638" name="Shape 638"/>
          <p:cNvSpPr txBox="1"/>
          <p:nvPr/>
        </p:nvSpPr>
        <p:spPr>
          <a:xfrm>
            <a:off x="1798675" y="36727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Shape 639"/>
          <p:cNvSpPr txBox="1"/>
          <p:nvPr/>
        </p:nvSpPr>
        <p:spPr>
          <a:xfrm>
            <a:off x="2859700" y="1802463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Shape 640"/>
          <p:cNvSpPr txBox="1"/>
          <p:nvPr/>
        </p:nvSpPr>
        <p:spPr>
          <a:xfrm>
            <a:off x="1869000" y="112742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Shape 641"/>
          <p:cNvSpPr txBox="1"/>
          <p:nvPr/>
        </p:nvSpPr>
        <p:spPr>
          <a:xfrm>
            <a:off x="676850" y="36727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Shape 642"/>
          <p:cNvSpPr txBox="1"/>
          <p:nvPr/>
        </p:nvSpPr>
        <p:spPr>
          <a:xfrm>
            <a:off x="3041775" y="115862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Shape 643"/>
          <p:cNvSpPr txBox="1"/>
          <p:nvPr/>
        </p:nvSpPr>
        <p:spPr>
          <a:xfrm>
            <a:off x="1087150" y="109622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Shape 644"/>
          <p:cNvSpPr txBox="1"/>
          <p:nvPr/>
        </p:nvSpPr>
        <p:spPr>
          <a:xfrm>
            <a:off x="2417750" y="1802463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Shape 645"/>
          <p:cNvSpPr txBox="1"/>
          <p:nvPr/>
        </p:nvSpPr>
        <p:spPr>
          <a:xfrm>
            <a:off x="3301650" y="1802463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Y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646" name="Shape 646"/>
          <p:cNvSpPr txBox="1"/>
          <p:nvPr/>
        </p:nvSpPr>
        <p:spPr>
          <a:xfrm>
            <a:off x="2650850" y="115862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o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647" name="Shape 647"/>
          <p:cNvSpPr txBox="1"/>
          <p:nvPr/>
        </p:nvSpPr>
        <p:spPr>
          <a:xfrm>
            <a:off x="403113" y="109622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H</a:t>
            </a:r>
            <a:endParaRPr b="1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648" name="Shape 648"/>
          <p:cNvSpPr txBox="1"/>
          <p:nvPr/>
        </p:nvSpPr>
        <p:spPr>
          <a:xfrm>
            <a:off x="3438675" y="109622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Shape 649"/>
          <p:cNvSpPr txBox="1"/>
          <p:nvPr/>
        </p:nvSpPr>
        <p:spPr>
          <a:xfrm>
            <a:off x="2569463" y="36727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A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650" name="Shape 650"/>
          <p:cNvSpPr txBox="1"/>
          <p:nvPr/>
        </p:nvSpPr>
        <p:spPr>
          <a:xfrm>
            <a:off x="2927250" y="367275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L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651" name="Shape 6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80775" y="152400"/>
            <a:ext cx="4413123" cy="46634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0000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/>
          <p:nvPr/>
        </p:nvSpPr>
        <p:spPr>
          <a:xfrm>
            <a:off x="1665350" y="13264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O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84" name="Shape 184"/>
          <p:cNvSpPr txBox="1"/>
          <p:nvPr/>
        </p:nvSpPr>
        <p:spPr>
          <a:xfrm>
            <a:off x="1521225" y="307475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E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85" name="Shape 185"/>
          <p:cNvSpPr txBox="1"/>
          <p:nvPr/>
        </p:nvSpPr>
        <p:spPr>
          <a:xfrm>
            <a:off x="5422925" y="307475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R	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86" name="Shape 186"/>
          <p:cNvSpPr txBox="1"/>
          <p:nvPr/>
        </p:nvSpPr>
        <p:spPr>
          <a:xfrm>
            <a:off x="3563875" y="135810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L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87" name="Shape 187"/>
          <p:cNvSpPr txBox="1"/>
          <p:nvPr/>
        </p:nvSpPr>
        <p:spPr>
          <a:xfrm>
            <a:off x="6625213" y="14291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Y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88" name="Shape 188"/>
          <p:cNvSpPr txBox="1"/>
          <p:nvPr/>
        </p:nvSpPr>
        <p:spPr>
          <a:xfrm>
            <a:off x="4086475" y="1368925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I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89" name="Shape 189"/>
          <p:cNvSpPr txBox="1"/>
          <p:nvPr/>
        </p:nvSpPr>
        <p:spPr>
          <a:xfrm>
            <a:off x="3103675" y="3860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A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90" name="Shape 190"/>
          <p:cNvSpPr txBox="1"/>
          <p:nvPr/>
        </p:nvSpPr>
        <p:spPr>
          <a:xfrm>
            <a:off x="7513325" y="307475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S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91" name="Shape 191"/>
          <p:cNvSpPr txBox="1"/>
          <p:nvPr/>
        </p:nvSpPr>
        <p:spPr>
          <a:xfrm>
            <a:off x="4599113" y="1368925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B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92" name="Shape 192"/>
          <p:cNvSpPr txBox="1"/>
          <p:nvPr/>
        </p:nvSpPr>
        <p:spPr>
          <a:xfrm>
            <a:off x="1142750" y="1291925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Y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93" name="Shape 193"/>
          <p:cNvSpPr txBox="1"/>
          <p:nvPr/>
        </p:nvSpPr>
        <p:spPr>
          <a:xfrm>
            <a:off x="2189963" y="1368913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U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94" name="Shape 194"/>
          <p:cNvSpPr txBox="1"/>
          <p:nvPr/>
        </p:nvSpPr>
        <p:spPr>
          <a:xfrm>
            <a:off x="2712575" y="131160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R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95" name="Shape 195"/>
          <p:cNvSpPr txBox="1"/>
          <p:nvPr/>
        </p:nvSpPr>
        <p:spPr>
          <a:xfrm>
            <a:off x="4191125" y="307475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E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96" name="Shape 196"/>
          <p:cNvSpPr txBox="1"/>
          <p:nvPr/>
        </p:nvSpPr>
        <p:spPr>
          <a:xfrm>
            <a:off x="2054375" y="307475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S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97" name="Shape 197"/>
          <p:cNvSpPr txBox="1"/>
          <p:nvPr/>
        </p:nvSpPr>
        <p:spPr>
          <a:xfrm>
            <a:off x="2587525" y="3860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C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98" name="Shape 198"/>
          <p:cNvSpPr txBox="1"/>
          <p:nvPr/>
        </p:nvSpPr>
        <p:spPr>
          <a:xfrm>
            <a:off x="461350" y="13264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@</a:t>
            </a:r>
            <a:endParaRPr b="1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99" name="Shape 199"/>
          <p:cNvSpPr txBox="1"/>
          <p:nvPr/>
        </p:nvSpPr>
        <p:spPr>
          <a:xfrm>
            <a:off x="3647400" y="3860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P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00" name="Shape 200"/>
          <p:cNvSpPr txBox="1"/>
          <p:nvPr/>
        </p:nvSpPr>
        <p:spPr>
          <a:xfrm>
            <a:off x="5945525" y="307475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O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01" name="Shape 201"/>
          <p:cNvSpPr txBox="1"/>
          <p:nvPr/>
        </p:nvSpPr>
        <p:spPr>
          <a:xfrm>
            <a:off x="6468113" y="307475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o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02" name="Shape 202"/>
          <p:cNvSpPr txBox="1"/>
          <p:nvPr/>
        </p:nvSpPr>
        <p:spPr>
          <a:xfrm>
            <a:off x="6990725" y="307475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m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03" name="Shape 203"/>
          <p:cNvSpPr txBox="1"/>
          <p:nvPr/>
        </p:nvSpPr>
        <p:spPr>
          <a:xfrm>
            <a:off x="6102613" y="14291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R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04" name="Shape 204"/>
          <p:cNvSpPr txBox="1"/>
          <p:nvPr/>
        </p:nvSpPr>
        <p:spPr>
          <a:xfrm>
            <a:off x="5634363" y="14291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A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05" name="Shape 205"/>
          <p:cNvSpPr txBox="1"/>
          <p:nvPr/>
        </p:nvSpPr>
        <p:spPr>
          <a:xfrm>
            <a:off x="5121713" y="14291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R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06" name="Shape 2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25853">
            <a:off x="608227" y="4329490"/>
            <a:ext cx="432247" cy="549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Shape 2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978403">
            <a:off x="1437602" y="4275127"/>
            <a:ext cx="432247" cy="549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Shape 2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743837">
            <a:off x="2358702" y="4233752"/>
            <a:ext cx="432247" cy="549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Shape 2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353386">
            <a:off x="3193152" y="4221677"/>
            <a:ext cx="432247" cy="549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Shape 2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640263">
            <a:off x="4172202" y="4275127"/>
            <a:ext cx="432247" cy="549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Shape 2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7839583">
            <a:off x="5020227" y="4174277"/>
            <a:ext cx="432247" cy="549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Shape 2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686709">
            <a:off x="5930339" y="4275127"/>
            <a:ext cx="432247" cy="549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796597">
            <a:off x="6895677" y="4275127"/>
            <a:ext cx="432247" cy="549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25853">
            <a:off x="7887027" y="4252165"/>
            <a:ext cx="432247" cy="549298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Shape 215"/>
          <p:cNvSpPr txBox="1"/>
          <p:nvPr/>
        </p:nvSpPr>
        <p:spPr>
          <a:xfrm>
            <a:off x="419675" y="2212925"/>
            <a:ext cx="8065500" cy="1950300"/>
          </a:xfrm>
          <a:prstGeom prst="rect">
            <a:avLst/>
          </a:prstGeom>
          <a:solidFill>
            <a:srgbClr val="FFFFFF"/>
          </a:solidFill>
          <a:ln cap="flat" cmpd="sng" w="76200">
            <a:solidFill>
              <a:srgbClr val="00FFF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Bree Serif"/>
              <a:buChar char="★"/>
            </a:pPr>
            <a:r>
              <a:rPr b="1" i="0" lang="en" sz="20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Public libraries: interesting and entertaining</a:t>
            </a:r>
            <a:endParaRPr b="1" i="0" sz="2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556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Bree Serif"/>
              <a:buChar char="★"/>
            </a:pPr>
            <a:r>
              <a:rPr b="1" i="0" lang="en" sz="2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School libraries: introduce the library and library resources to students</a:t>
            </a:r>
            <a:endParaRPr b="1" i="0" sz="2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Bree Serif"/>
              <a:buChar char="★"/>
            </a:pPr>
            <a:r>
              <a:rPr b="1" i="0" lang="en" sz="20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Academic libraries: intro to library databases &amp; libguides</a:t>
            </a:r>
            <a:endParaRPr b="1" i="0" sz="2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Shape 65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t/>
            </a:r>
            <a:endParaRPr b="0" i="0" sz="5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Shape 65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8" name="Shape 658"/>
          <p:cNvPicPr preferRelativeResize="0"/>
          <p:nvPr/>
        </p:nvPicPr>
        <p:blipFill rotWithShape="1">
          <a:blip r:embed="rId3">
            <a:alphaModFix/>
          </a:blip>
          <a:srcRect b="9026" l="12088" r="10373" t="6132"/>
          <a:stretch/>
        </p:blipFill>
        <p:spPr>
          <a:xfrm rot="-5399997">
            <a:off x="1999712" y="-2012535"/>
            <a:ext cx="5144575" cy="9169644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Shape 659"/>
          <p:cNvSpPr txBox="1"/>
          <p:nvPr/>
        </p:nvSpPr>
        <p:spPr>
          <a:xfrm>
            <a:off x="1824550" y="1123752"/>
            <a:ext cx="5836800" cy="32562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sng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Things We Learned:</a:t>
            </a:r>
            <a:endParaRPr b="0" i="0" sz="2400" u="sng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sng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ree Serif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Plan in advance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ree Serif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Develop a fun and flexible theme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ree Serif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Include a wide variety of puzzle types so everyone can contribute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ree Serif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Evaluate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ree Serif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Try again!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Shape 66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t/>
            </a:r>
            <a:endParaRPr b="0" i="0" sz="5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Shape 66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6" name="Shape 666"/>
          <p:cNvPicPr preferRelativeResize="0"/>
          <p:nvPr/>
        </p:nvPicPr>
        <p:blipFill rotWithShape="1">
          <a:blip r:embed="rId3">
            <a:alphaModFix/>
          </a:blip>
          <a:srcRect b="9026" l="12088" r="10373" t="6132"/>
          <a:stretch/>
        </p:blipFill>
        <p:spPr>
          <a:xfrm rot="-5399997">
            <a:off x="1999712" y="-2012535"/>
            <a:ext cx="5144575" cy="9169644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Shape 667"/>
          <p:cNvSpPr txBox="1"/>
          <p:nvPr/>
        </p:nvSpPr>
        <p:spPr>
          <a:xfrm>
            <a:off x="1050125" y="2117100"/>
            <a:ext cx="6902700" cy="9093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1" lang="en" sz="4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Your Escape Room Ideas</a:t>
            </a:r>
            <a:endParaRPr b="0" i="1" sz="4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1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Shape 67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</a:pPr>
            <a:r>
              <a:t/>
            </a:r>
            <a:endParaRPr b="0" i="0" sz="5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Shape 67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4" name="Shape 674"/>
          <p:cNvPicPr preferRelativeResize="0"/>
          <p:nvPr/>
        </p:nvPicPr>
        <p:blipFill rotWithShape="1">
          <a:blip r:embed="rId3">
            <a:alphaModFix/>
          </a:blip>
          <a:srcRect b="9026" l="12088" r="10373" t="6132"/>
          <a:stretch/>
        </p:blipFill>
        <p:spPr>
          <a:xfrm rot="-5399997">
            <a:off x="1999712" y="-2012535"/>
            <a:ext cx="5144575" cy="9169644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Shape 675"/>
          <p:cNvSpPr txBox="1"/>
          <p:nvPr/>
        </p:nvSpPr>
        <p:spPr>
          <a:xfrm>
            <a:off x="1862975" y="427300"/>
            <a:ext cx="5836800" cy="8631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" sz="36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Questions?</a:t>
            </a:r>
            <a:endParaRPr b="0" i="0" sz="36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676" name="Shape 676"/>
          <p:cNvSpPr txBox="1"/>
          <p:nvPr/>
        </p:nvSpPr>
        <p:spPr>
          <a:xfrm>
            <a:off x="1914275" y="1371775"/>
            <a:ext cx="5785500" cy="35076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RESOURCES: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Bree Serif"/>
              <a:buChar char="●"/>
            </a:pPr>
            <a:r>
              <a:rPr b="0" i="0" lang="en" sz="2000" u="sng" cap="none" strike="noStrike">
                <a:solidFill>
                  <a:schemeClr val="hlink"/>
                </a:solidFill>
                <a:latin typeface="Bree Serif"/>
                <a:ea typeface="Bree Serif"/>
                <a:cs typeface="Bree Serif"/>
                <a:sym typeface="Bree Serif"/>
                <a:hlinkClick r:id="rId4"/>
              </a:rPr>
              <a:t>afreshwater@slcl.org</a:t>
            </a:r>
            <a:endParaRPr b="0" i="0" sz="2000" u="none" cap="none" strike="noStrike">
              <a:solidFill>
                <a:schemeClr val="accent5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Bree Serif"/>
              <a:buChar char="●"/>
            </a:pPr>
            <a:r>
              <a:rPr b="0" i="0" lang="en" sz="2000" u="sng" cap="none" strike="noStrike">
                <a:solidFill>
                  <a:schemeClr val="hlink"/>
                </a:solidFill>
                <a:latin typeface="Bree Serif"/>
                <a:ea typeface="Bree Serif"/>
                <a:cs typeface="Bree Serif"/>
                <a:sym typeface="Bree Serif"/>
                <a:hlinkClick r:id="rId5"/>
              </a:rPr>
              <a:t>https://www.breakoutedu.com</a:t>
            </a:r>
            <a:endParaRPr b="0" i="0" sz="2000" u="none" cap="none" strike="noStrike">
              <a:solidFill>
                <a:schemeClr val="accent5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Bree Serif"/>
              <a:buChar char="●"/>
            </a:pPr>
            <a:r>
              <a:rPr b="0" i="0" lang="en" sz="2000" u="sng" cap="none" strike="noStrike">
                <a:solidFill>
                  <a:schemeClr val="hlink"/>
                </a:solidFill>
                <a:latin typeface="Bree Serif"/>
                <a:ea typeface="Bree Serif"/>
                <a:cs typeface="Bree Serif"/>
                <a:sym typeface="Bree Serif"/>
                <a:hlinkClick r:id="rId6"/>
              </a:rPr>
              <a:t>https://www.pinterest.com/explore/room-escape-games/</a:t>
            </a:r>
            <a:endParaRPr b="0" i="0" sz="2000" u="none" cap="none" strike="noStrike">
              <a:solidFill>
                <a:schemeClr val="accent5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Bree Serif"/>
              <a:buChar char="●"/>
            </a:pPr>
            <a:r>
              <a:rPr b="0" i="0" lang="en" sz="2000" u="sng" cap="none" strike="noStrike">
                <a:solidFill>
                  <a:schemeClr val="hlink"/>
                </a:solidFill>
                <a:latin typeface="Bree Serif"/>
                <a:ea typeface="Bree Serif"/>
                <a:cs typeface="Bree Serif"/>
                <a:sym typeface="Bree Serif"/>
                <a:hlinkClick r:id="rId7"/>
              </a:rPr>
              <a:t>http://blog.nowescape.com/101-best-puzzle-ideas-for-escape-rooms/</a:t>
            </a:r>
            <a:endParaRPr b="0" i="0" sz="2000" u="none" cap="none" strike="noStrike">
              <a:solidFill>
                <a:schemeClr val="accent5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Bree Serif"/>
              <a:buChar char="●"/>
            </a:pPr>
            <a:r>
              <a:rPr b="0" i="0" lang="en" sz="2000" u="sng" cap="none" strike="noStrike">
                <a:solidFill>
                  <a:schemeClr val="hlink"/>
                </a:solidFill>
                <a:latin typeface="Bree Serif"/>
                <a:ea typeface="Bree Serif"/>
                <a:cs typeface="Bree Serif"/>
                <a:sym typeface="Bree Serif"/>
                <a:hlinkClick r:id="rId8"/>
              </a:rPr>
              <a:t>https://www.youtube.com/watch?v=F4wRZDbSfcQ</a:t>
            </a:r>
            <a:endParaRPr b="0" i="0" sz="2000" u="none" cap="none" strike="noStrike">
              <a:solidFill>
                <a:schemeClr val="accent5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Bree Serif"/>
              <a:buChar char="●"/>
            </a:pPr>
            <a:r>
              <a:rPr b="0" i="0" lang="en" sz="2000" u="sng" cap="none" strike="noStrike">
                <a:solidFill>
                  <a:schemeClr val="hlink"/>
                </a:solidFill>
                <a:latin typeface="Bree Serif"/>
                <a:ea typeface="Bree Serif"/>
                <a:cs typeface="Bree Serif"/>
                <a:sym typeface="Bree Serif"/>
                <a:hlinkClick r:id="rId9"/>
              </a:rPr>
              <a:t>https://www.escapology.com</a:t>
            </a:r>
            <a:r>
              <a:rPr b="0" i="0" lang="en" sz="2000" u="none" cap="none" strike="noStrike">
                <a:solidFill>
                  <a:schemeClr val="accent5"/>
                </a:solidFill>
                <a:latin typeface="Bree Serif"/>
                <a:ea typeface="Bree Serif"/>
                <a:cs typeface="Bree Serif"/>
                <a:sym typeface="Bree Serif"/>
              </a:rPr>
              <a:t> </a:t>
            </a:r>
            <a:endParaRPr b="0" i="0" sz="2000" u="none" cap="none" strike="noStrike">
              <a:solidFill>
                <a:schemeClr val="accent5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5FF83"/>
            </a:gs>
            <a:gs pos="100000">
              <a:srgbClr val="E3F609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Shape 2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0250" y="-41825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7760314">
            <a:off x="3088954" y="751033"/>
            <a:ext cx="3251789" cy="338871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Shape 222"/>
          <p:cNvSpPr txBox="1"/>
          <p:nvPr/>
        </p:nvSpPr>
        <p:spPr>
          <a:xfrm>
            <a:off x="1520750" y="822450"/>
            <a:ext cx="4290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P</a:t>
            </a:r>
            <a:endParaRPr b="1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23" name="Shape 223"/>
          <p:cNvSpPr txBox="1"/>
          <p:nvPr/>
        </p:nvSpPr>
        <p:spPr>
          <a:xfrm>
            <a:off x="2796025" y="17316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O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24" name="Shape 224"/>
          <p:cNvSpPr txBox="1"/>
          <p:nvPr/>
        </p:nvSpPr>
        <p:spPr>
          <a:xfrm>
            <a:off x="2016950" y="25717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E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25" name="Shape 225"/>
          <p:cNvSpPr txBox="1"/>
          <p:nvPr/>
        </p:nvSpPr>
        <p:spPr>
          <a:xfrm>
            <a:off x="2054375" y="34118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R	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26" name="Shape 226"/>
          <p:cNvSpPr txBox="1"/>
          <p:nvPr/>
        </p:nvSpPr>
        <p:spPr>
          <a:xfrm>
            <a:off x="1949750" y="822450"/>
            <a:ext cx="429000" cy="55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L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27" name="Shape 227"/>
          <p:cNvSpPr txBox="1"/>
          <p:nvPr/>
        </p:nvSpPr>
        <p:spPr>
          <a:xfrm>
            <a:off x="4453550" y="8915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N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28" name="Shape 228"/>
          <p:cNvSpPr txBox="1"/>
          <p:nvPr/>
        </p:nvSpPr>
        <p:spPr>
          <a:xfrm>
            <a:off x="3932450" y="8224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I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29" name="Shape 229"/>
          <p:cNvSpPr txBox="1"/>
          <p:nvPr/>
        </p:nvSpPr>
        <p:spPr>
          <a:xfrm>
            <a:off x="2378750" y="8915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A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30" name="Shape 230"/>
          <p:cNvSpPr txBox="1"/>
          <p:nvPr/>
        </p:nvSpPr>
        <p:spPr>
          <a:xfrm>
            <a:off x="2894300" y="8224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N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31" name="Shape 231"/>
          <p:cNvSpPr txBox="1"/>
          <p:nvPr/>
        </p:nvSpPr>
        <p:spPr>
          <a:xfrm>
            <a:off x="3416900" y="8915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N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32" name="Shape 232"/>
          <p:cNvSpPr txBox="1"/>
          <p:nvPr/>
        </p:nvSpPr>
        <p:spPr>
          <a:xfrm>
            <a:off x="4970600" y="10139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G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33" name="Shape 233"/>
          <p:cNvSpPr txBox="1"/>
          <p:nvPr/>
        </p:nvSpPr>
        <p:spPr>
          <a:xfrm>
            <a:off x="2234750" y="17316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Y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34" name="Shape 234"/>
          <p:cNvSpPr txBox="1"/>
          <p:nvPr/>
        </p:nvSpPr>
        <p:spPr>
          <a:xfrm>
            <a:off x="3357300" y="17928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U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35" name="Shape 235"/>
          <p:cNvSpPr txBox="1"/>
          <p:nvPr/>
        </p:nvSpPr>
        <p:spPr>
          <a:xfrm>
            <a:off x="3918575" y="169710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R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36" name="Shape 236"/>
          <p:cNvSpPr txBox="1"/>
          <p:nvPr/>
        </p:nvSpPr>
        <p:spPr>
          <a:xfrm>
            <a:off x="4742225" y="2621225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E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37" name="Shape 237"/>
          <p:cNvSpPr txBox="1"/>
          <p:nvPr/>
        </p:nvSpPr>
        <p:spPr>
          <a:xfrm>
            <a:off x="2576975" y="26408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S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38" name="Shape 238"/>
          <p:cNvSpPr txBox="1"/>
          <p:nvPr/>
        </p:nvSpPr>
        <p:spPr>
          <a:xfrm>
            <a:off x="3118275" y="25717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C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39" name="Shape 239"/>
          <p:cNvSpPr txBox="1"/>
          <p:nvPr/>
        </p:nvSpPr>
        <p:spPr>
          <a:xfrm>
            <a:off x="3659600" y="26941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A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40" name="Shape 240"/>
          <p:cNvSpPr txBox="1"/>
          <p:nvPr/>
        </p:nvSpPr>
        <p:spPr>
          <a:xfrm>
            <a:off x="4182200" y="2621225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P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41" name="Shape 241"/>
          <p:cNvSpPr txBox="1"/>
          <p:nvPr/>
        </p:nvSpPr>
        <p:spPr>
          <a:xfrm>
            <a:off x="2636425" y="34730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O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42" name="Shape 242"/>
          <p:cNvSpPr txBox="1"/>
          <p:nvPr/>
        </p:nvSpPr>
        <p:spPr>
          <a:xfrm>
            <a:off x="3218463" y="34730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o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43" name="Shape 243"/>
          <p:cNvSpPr txBox="1"/>
          <p:nvPr/>
        </p:nvSpPr>
        <p:spPr>
          <a:xfrm>
            <a:off x="3800525" y="34118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m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244" name="Shape 2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9900" y="1715675"/>
            <a:ext cx="1712148" cy="1712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Shape 245"/>
          <p:cNvPicPr preferRelativeResize="0"/>
          <p:nvPr/>
        </p:nvPicPr>
        <p:blipFill rotWithShape="1">
          <a:blip r:embed="rId6">
            <a:alphaModFix/>
          </a:blip>
          <a:srcRect b="14848" l="0" r="0" t="-14849"/>
          <a:stretch/>
        </p:blipFill>
        <p:spPr>
          <a:xfrm>
            <a:off x="6826150" y="3215248"/>
            <a:ext cx="1655514" cy="136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Shape 24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75675" y="173850"/>
            <a:ext cx="1655525" cy="136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Shape 247"/>
          <p:cNvSpPr txBox="1"/>
          <p:nvPr/>
        </p:nvSpPr>
        <p:spPr>
          <a:xfrm>
            <a:off x="4819275" y="26941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E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48" name="Shape 248"/>
          <p:cNvSpPr txBox="1"/>
          <p:nvPr/>
        </p:nvSpPr>
        <p:spPr>
          <a:xfrm>
            <a:off x="2063750" y="984550"/>
            <a:ext cx="429000" cy="55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L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CCCCC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/>
          <p:nvPr/>
        </p:nvSpPr>
        <p:spPr>
          <a:xfrm rot="175586">
            <a:off x="5015580" y="317435"/>
            <a:ext cx="428959" cy="6434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P</a:t>
            </a:r>
            <a:endParaRPr b="1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54" name="Shape 254"/>
          <p:cNvSpPr txBox="1"/>
          <p:nvPr/>
        </p:nvSpPr>
        <p:spPr>
          <a:xfrm rot="443604">
            <a:off x="5405193" y="363861"/>
            <a:ext cx="428966" cy="5505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L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55" name="Shape 255"/>
          <p:cNvSpPr txBox="1"/>
          <p:nvPr/>
        </p:nvSpPr>
        <p:spPr>
          <a:xfrm>
            <a:off x="7773650" y="3385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N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56" name="Shape 256"/>
          <p:cNvSpPr txBox="1"/>
          <p:nvPr/>
        </p:nvSpPr>
        <p:spPr>
          <a:xfrm>
            <a:off x="7366475" y="46380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I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57" name="Shape 257"/>
          <p:cNvSpPr txBox="1"/>
          <p:nvPr/>
        </p:nvSpPr>
        <p:spPr>
          <a:xfrm rot="-144143">
            <a:off x="5820086" y="296277"/>
            <a:ext cx="522459" cy="6434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A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58" name="Shape 258"/>
          <p:cNvSpPr txBox="1"/>
          <p:nvPr/>
        </p:nvSpPr>
        <p:spPr>
          <a:xfrm>
            <a:off x="6355825" y="2962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N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59" name="Shape 259"/>
          <p:cNvSpPr txBox="1"/>
          <p:nvPr/>
        </p:nvSpPr>
        <p:spPr>
          <a:xfrm>
            <a:off x="6878414" y="338546"/>
            <a:ext cx="5223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N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60" name="Shape 260"/>
          <p:cNvSpPr txBox="1"/>
          <p:nvPr/>
        </p:nvSpPr>
        <p:spPr>
          <a:xfrm>
            <a:off x="8233050" y="3385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G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61" name="Shape 261"/>
          <p:cNvSpPr txBox="1"/>
          <p:nvPr/>
        </p:nvSpPr>
        <p:spPr>
          <a:xfrm>
            <a:off x="823950" y="2649600"/>
            <a:ext cx="56178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descr="image0000.jpg" id="262" name="Shape 262"/>
          <p:cNvPicPr preferRelativeResize="0"/>
          <p:nvPr/>
        </p:nvPicPr>
        <p:blipFill rotWithShape="1">
          <a:blip r:embed="rId3">
            <a:alphaModFix/>
          </a:blip>
          <a:srcRect b="0" l="12226" r="0" t="0"/>
          <a:stretch/>
        </p:blipFill>
        <p:spPr>
          <a:xfrm rot="10">
            <a:off x="-106900" y="7"/>
            <a:ext cx="4571998" cy="514348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Shape 263"/>
          <p:cNvSpPr txBox="1"/>
          <p:nvPr/>
        </p:nvSpPr>
        <p:spPr>
          <a:xfrm>
            <a:off x="5167775" y="1580675"/>
            <a:ext cx="3487500" cy="2658300"/>
          </a:xfrm>
          <a:prstGeom prst="rect">
            <a:avLst/>
          </a:prstGeom>
          <a:solidFill>
            <a:srgbClr val="FFFFFF"/>
          </a:solidFill>
          <a:ln cap="flat" cmpd="sng" w="762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Bree Serif"/>
              <a:buChar char="●"/>
            </a:pPr>
            <a:r>
              <a:rPr b="0" i="0" lang="en" sz="22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DIY Escape room?</a:t>
            </a:r>
            <a:endParaRPr b="0" i="0" sz="22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683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Bree Serif"/>
              <a:buChar char="○"/>
            </a:pPr>
            <a:r>
              <a:rPr b="0" i="0" lang="en" sz="22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Pros &amp; Cons</a:t>
            </a:r>
            <a:endParaRPr b="0" i="0" sz="22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Bree Serif"/>
              <a:buChar char="●"/>
            </a:pPr>
            <a:r>
              <a:rPr b="0" i="0" lang="en" sz="22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Breakout EDU</a:t>
            </a:r>
            <a:endParaRPr b="0" i="0" sz="22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683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Bree Serif"/>
              <a:buChar char="○"/>
            </a:pPr>
            <a:r>
              <a:rPr b="0" i="0" lang="en" sz="22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Pros &amp; Cons</a:t>
            </a:r>
            <a:endParaRPr b="0" i="0" sz="22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CCCCC"/>
        </a:soli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/>
          <p:nvPr/>
        </p:nvSpPr>
        <p:spPr>
          <a:xfrm rot="175586">
            <a:off x="372180" y="179010"/>
            <a:ext cx="428959" cy="6434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P</a:t>
            </a:r>
            <a:endParaRPr b="1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69" name="Shape 269"/>
          <p:cNvSpPr txBox="1"/>
          <p:nvPr/>
        </p:nvSpPr>
        <p:spPr>
          <a:xfrm>
            <a:off x="801118" y="225492"/>
            <a:ext cx="429000" cy="55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L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70" name="Shape 270"/>
          <p:cNvSpPr txBox="1"/>
          <p:nvPr/>
        </p:nvSpPr>
        <p:spPr>
          <a:xfrm>
            <a:off x="3357300" y="2254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N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71" name="Shape 271"/>
          <p:cNvSpPr txBox="1"/>
          <p:nvPr/>
        </p:nvSpPr>
        <p:spPr>
          <a:xfrm>
            <a:off x="2841875" y="2254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I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72" name="Shape 272"/>
          <p:cNvSpPr txBox="1"/>
          <p:nvPr/>
        </p:nvSpPr>
        <p:spPr>
          <a:xfrm>
            <a:off x="1230200" y="2254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A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73" name="Shape 273"/>
          <p:cNvSpPr txBox="1"/>
          <p:nvPr/>
        </p:nvSpPr>
        <p:spPr>
          <a:xfrm>
            <a:off x="1752800" y="2254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N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74" name="Shape 274"/>
          <p:cNvSpPr txBox="1"/>
          <p:nvPr/>
        </p:nvSpPr>
        <p:spPr>
          <a:xfrm>
            <a:off x="2320064" y="225421"/>
            <a:ext cx="5223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N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75" name="Shape 275"/>
          <p:cNvSpPr txBox="1"/>
          <p:nvPr/>
        </p:nvSpPr>
        <p:spPr>
          <a:xfrm>
            <a:off x="3879900" y="2962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G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76" name="Shape 276"/>
          <p:cNvSpPr txBox="1"/>
          <p:nvPr/>
        </p:nvSpPr>
        <p:spPr>
          <a:xfrm>
            <a:off x="823950" y="2649600"/>
            <a:ext cx="56178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descr="image0000.jpg" id="277" name="Shape 277"/>
          <p:cNvPicPr preferRelativeResize="0"/>
          <p:nvPr/>
        </p:nvPicPr>
        <p:blipFill rotWithShape="1">
          <a:blip r:embed="rId3">
            <a:alphaModFix/>
          </a:blip>
          <a:srcRect b="0" l="12226" r="0" t="0"/>
          <a:stretch/>
        </p:blipFill>
        <p:spPr>
          <a:xfrm rot="10">
            <a:off x="4572000" y="7"/>
            <a:ext cx="4571998" cy="514348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Shape 278"/>
          <p:cNvSpPr txBox="1"/>
          <p:nvPr/>
        </p:nvSpPr>
        <p:spPr>
          <a:xfrm>
            <a:off x="464175" y="1681050"/>
            <a:ext cx="3487500" cy="2722200"/>
          </a:xfrm>
          <a:prstGeom prst="rect">
            <a:avLst/>
          </a:prstGeom>
          <a:solidFill>
            <a:srgbClr val="FFFFFF"/>
          </a:solidFill>
          <a:ln cap="flat" cmpd="sng" w="762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ree Serif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Find your theme or premise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ree Serif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Look around for inspiration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ree Serif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Don’t limit ideas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Bree Serif"/>
              <a:buChar char="●"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Give yourself time to gather resources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79" name="Shape 279"/>
          <p:cNvSpPr txBox="1"/>
          <p:nvPr/>
        </p:nvSpPr>
        <p:spPr>
          <a:xfrm rot="175586">
            <a:off x="296905" y="296285"/>
            <a:ext cx="428959" cy="6434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P</a:t>
            </a:r>
            <a:endParaRPr b="1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CCCCC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/>
          <p:nvPr/>
        </p:nvSpPr>
        <p:spPr>
          <a:xfrm rot="175586">
            <a:off x="5015580" y="317435"/>
            <a:ext cx="428959" cy="6434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P</a:t>
            </a:r>
            <a:endParaRPr b="1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85" name="Shape 285"/>
          <p:cNvSpPr txBox="1"/>
          <p:nvPr/>
        </p:nvSpPr>
        <p:spPr>
          <a:xfrm rot="443604">
            <a:off x="5405193" y="363861"/>
            <a:ext cx="428966" cy="5505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L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86" name="Shape 286"/>
          <p:cNvSpPr txBox="1"/>
          <p:nvPr/>
        </p:nvSpPr>
        <p:spPr>
          <a:xfrm>
            <a:off x="7773650" y="3385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N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87" name="Shape 287"/>
          <p:cNvSpPr txBox="1"/>
          <p:nvPr/>
        </p:nvSpPr>
        <p:spPr>
          <a:xfrm>
            <a:off x="7366475" y="46380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I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88" name="Shape 288"/>
          <p:cNvSpPr txBox="1"/>
          <p:nvPr/>
        </p:nvSpPr>
        <p:spPr>
          <a:xfrm rot="-144143">
            <a:off x="5820086" y="296277"/>
            <a:ext cx="522459" cy="6434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A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89" name="Shape 289"/>
          <p:cNvSpPr txBox="1"/>
          <p:nvPr/>
        </p:nvSpPr>
        <p:spPr>
          <a:xfrm>
            <a:off x="6355825" y="2962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N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90" name="Shape 290"/>
          <p:cNvSpPr txBox="1"/>
          <p:nvPr/>
        </p:nvSpPr>
        <p:spPr>
          <a:xfrm>
            <a:off x="6878414" y="338546"/>
            <a:ext cx="5223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N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91" name="Shape 291"/>
          <p:cNvSpPr txBox="1"/>
          <p:nvPr/>
        </p:nvSpPr>
        <p:spPr>
          <a:xfrm>
            <a:off x="8233050" y="3385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G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92" name="Shape 292"/>
          <p:cNvSpPr txBox="1"/>
          <p:nvPr/>
        </p:nvSpPr>
        <p:spPr>
          <a:xfrm>
            <a:off x="823950" y="2649600"/>
            <a:ext cx="5617800" cy="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descr="image0000.jpg" id="293" name="Shape 293"/>
          <p:cNvPicPr preferRelativeResize="0"/>
          <p:nvPr/>
        </p:nvPicPr>
        <p:blipFill rotWithShape="1">
          <a:blip r:embed="rId3">
            <a:alphaModFix/>
          </a:blip>
          <a:srcRect b="0" l="12226" r="0" t="0"/>
          <a:stretch/>
        </p:blipFill>
        <p:spPr>
          <a:xfrm rot="10">
            <a:off x="-106900" y="7"/>
            <a:ext cx="4571998" cy="514348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Shape 294"/>
          <p:cNvSpPr txBox="1"/>
          <p:nvPr/>
        </p:nvSpPr>
        <p:spPr>
          <a:xfrm>
            <a:off x="5167775" y="1580675"/>
            <a:ext cx="3487500" cy="3111300"/>
          </a:xfrm>
          <a:prstGeom prst="rect">
            <a:avLst/>
          </a:prstGeom>
          <a:solidFill>
            <a:srgbClr val="FFFFFF"/>
          </a:solidFill>
          <a:ln cap="flat" cmpd="sng" w="762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Bree Serif"/>
              <a:buChar char="●"/>
            </a:pPr>
            <a:r>
              <a:rPr b="0" i="0" lang="en" sz="2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Involve coworkers, outside groups, volunteers, students, etc.</a:t>
            </a:r>
            <a:endParaRPr b="0" i="0" sz="2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Bree Serif"/>
              <a:buChar char="●"/>
            </a:pPr>
            <a:r>
              <a:rPr b="0" i="0" lang="en" sz="2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Incorporate different puzzle “types”</a:t>
            </a:r>
            <a:endParaRPr b="0" i="0" sz="2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Bree Serif"/>
              <a:buChar char="●"/>
            </a:pPr>
            <a:r>
              <a:rPr b="0" i="0" lang="en" sz="2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Map the room, set the sequence</a:t>
            </a:r>
            <a:endParaRPr b="0" i="0" sz="2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Bree Serif"/>
              <a:buChar char="●"/>
            </a:pPr>
            <a:r>
              <a:rPr b="0" i="0" lang="en" sz="2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TEST PUZZLES IN ADVANCE!!</a:t>
            </a:r>
            <a:endParaRPr b="0" i="0" sz="2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5FF83"/>
            </a:gs>
            <a:gs pos="100000">
              <a:srgbClr val="E3F609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Shape 2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0250" y="-41825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Shape 3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7760314">
            <a:off x="3088954" y="751033"/>
            <a:ext cx="3251789" cy="338871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Shape 301"/>
          <p:cNvSpPr txBox="1"/>
          <p:nvPr/>
        </p:nvSpPr>
        <p:spPr>
          <a:xfrm>
            <a:off x="2101175" y="2672100"/>
            <a:ext cx="4290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P</a:t>
            </a:r>
            <a:endParaRPr b="1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02" name="Shape 302"/>
          <p:cNvSpPr txBox="1"/>
          <p:nvPr/>
        </p:nvSpPr>
        <p:spPr>
          <a:xfrm>
            <a:off x="2054375" y="6318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E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03" name="Shape 303"/>
          <p:cNvSpPr txBox="1"/>
          <p:nvPr/>
        </p:nvSpPr>
        <p:spPr>
          <a:xfrm>
            <a:off x="2287500" y="1625775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R	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04" name="Shape 304"/>
          <p:cNvSpPr txBox="1"/>
          <p:nvPr/>
        </p:nvSpPr>
        <p:spPr>
          <a:xfrm>
            <a:off x="3473100" y="2739350"/>
            <a:ext cx="429000" cy="55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i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05" name="Shape 305"/>
          <p:cNvSpPr txBox="1"/>
          <p:nvPr/>
        </p:nvSpPr>
        <p:spPr>
          <a:xfrm>
            <a:off x="3677850" y="3516975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m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06" name="Shape 306"/>
          <p:cNvSpPr txBox="1"/>
          <p:nvPr/>
        </p:nvSpPr>
        <p:spPr>
          <a:xfrm>
            <a:off x="2632650" y="3427825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C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07" name="Shape 307"/>
          <p:cNvSpPr txBox="1"/>
          <p:nvPr/>
        </p:nvSpPr>
        <p:spPr>
          <a:xfrm>
            <a:off x="2951625" y="26566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a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08" name="Shape 308"/>
          <p:cNvSpPr txBox="1"/>
          <p:nvPr/>
        </p:nvSpPr>
        <p:spPr>
          <a:xfrm>
            <a:off x="4416863" y="2784325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i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09" name="Shape 309"/>
          <p:cNvSpPr txBox="1"/>
          <p:nvPr/>
        </p:nvSpPr>
        <p:spPr>
          <a:xfrm>
            <a:off x="3895675" y="27393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r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10" name="Shape 310"/>
          <p:cNvSpPr txBox="1"/>
          <p:nvPr/>
        </p:nvSpPr>
        <p:spPr>
          <a:xfrm>
            <a:off x="3155250" y="346570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o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11" name="Shape 311"/>
          <p:cNvSpPr txBox="1"/>
          <p:nvPr/>
        </p:nvSpPr>
        <p:spPr>
          <a:xfrm>
            <a:off x="4377900" y="1681188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S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12" name="Shape 312"/>
          <p:cNvSpPr txBox="1"/>
          <p:nvPr/>
        </p:nvSpPr>
        <p:spPr>
          <a:xfrm>
            <a:off x="5537000" y="168120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@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13" name="Shape 313"/>
          <p:cNvSpPr txBox="1"/>
          <p:nvPr/>
        </p:nvSpPr>
        <p:spPr>
          <a:xfrm>
            <a:off x="2576975" y="6318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S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14" name="Shape 314"/>
          <p:cNvSpPr txBox="1"/>
          <p:nvPr/>
        </p:nvSpPr>
        <p:spPr>
          <a:xfrm>
            <a:off x="3099575" y="6660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C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15" name="Shape 315"/>
          <p:cNvSpPr txBox="1"/>
          <p:nvPr/>
        </p:nvSpPr>
        <p:spPr>
          <a:xfrm>
            <a:off x="3622175" y="5833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A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16" name="Shape 316"/>
          <p:cNvSpPr txBox="1"/>
          <p:nvPr/>
        </p:nvSpPr>
        <p:spPr>
          <a:xfrm>
            <a:off x="4144775" y="7411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P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17" name="Shape 317"/>
          <p:cNvSpPr txBox="1"/>
          <p:nvPr/>
        </p:nvSpPr>
        <p:spPr>
          <a:xfrm>
            <a:off x="2810100" y="1625775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O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18" name="Shape 318"/>
          <p:cNvSpPr txBox="1"/>
          <p:nvPr/>
        </p:nvSpPr>
        <p:spPr>
          <a:xfrm>
            <a:off x="3332688" y="16613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o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19" name="Shape 319"/>
          <p:cNvSpPr txBox="1"/>
          <p:nvPr/>
        </p:nvSpPr>
        <p:spPr>
          <a:xfrm>
            <a:off x="3855300" y="16613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m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320" name="Shape 3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9900" y="1715675"/>
            <a:ext cx="1712148" cy="1712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Shape 321"/>
          <p:cNvPicPr preferRelativeResize="0"/>
          <p:nvPr/>
        </p:nvPicPr>
        <p:blipFill rotWithShape="1">
          <a:blip r:embed="rId6">
            <a:alphaModFix/>
          </a:blip>
          <a:srcRect b="14848" l="0" r="0" t="-14849"/>
          <a:stretch/>
        </p:blipFill>
        <p:spPr>
          <a:xfrm>
            <a:off x="6826150" y="3215248"/>
            <a:ext cx="1655514" cy="136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Shape 3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75675" y="173850"/>
            <a:ext cx="1655525" cy="13612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Shape 323"/>
          <p:cNvSpPr txBox="1"/>
          <p:nvPr/>
        </p:nvSpPr>
        <p:spPr>
          <a:xfrm>
            <a:off x="4742225" y="66605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E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24" name="Shape 324"/>
          <p:cNvSpPr txBox="1"/>
          <p:nvPr/>
        </p:nvSpPr>
        <p:spPr>
          <a:xfrm>
            <a:off x="2522613" y="2718600"/>
            <a:ext cx="429000" cy="55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r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25" name="Shape 325"/>
          <p:cNvSpPr txBox="1"/>
          <p:nvPr/>
        </p:nvSpPr>
        <p:spPr>
          <a:xfrm>
            <a:off x="4939475" y="2784325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e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26" name="Shape 326"/>
          <p:cNvSpPr txBox="1"/>
          <p:nvPr/>
        </p:nvSpPr>
        <p:spPr>
          <a:xfrm>
            <a:off x="4200450" y="357410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m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27" name="Shape 327"/>
          <p:cNvSpPr txBox="1"/>
          <p:nvPr/>
        </p:nvSpPr>
        <p:spPr>
          <a:xfrm>
            <a:off x="4729400" y="3516975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o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28" name="Shape 328"/>
          <p:cNvSpPr txBox="1"/>
          <p:nvPr/>
        </p:nvSpPr>
        <p:spPr>
          <a:xfrm>
            <a:off x="5252000" y="3516975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n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29" name="Shape 329"/>
          <p:cNvSpPr txBox="1"/>
          <p:nvPr/>
        </p:nvSpPr>
        <p:spPr>
          <a:xfrm>
            <a:off x="5777775" y="3574100"/>
            <a:ext cx="522600" cy="6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s</a:t>
            </a:r>
            <a:endParaRPr b="0" i="0" sz="30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D9D9"/>
        </a:soli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Shape 3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54988" y="-221837"/>
            <a:ext cx="2197614" cy="21976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15-What’s-Up-Holmes-PC.jpg" id="335" name="Shape 3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3">
            <a:off x="4911175" y="250902"/>
            <a:ext cx="3873649" cy="4406122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36" name="Shape 336"/>
          <p:cNvSpPr txBox="1"/>
          <p:nvPr/>
        </p:nvSpPr>
        <p:spPr>
          <a:xfrm>
            <a:off x="104550" y="2082500"/>
            <a:ext cx="4467600" cy="25746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Set-up &amp; Premise: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First escape room at Prairie Commons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specific theme (detective school?) 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budget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Staff of three (YS “kidnapped”)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Generic puzzles &amp; ideas gathered from online resources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Four start times, registration limited to 10 per session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Promoted to book clubs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Shape 337"/>
          <p:cNvSpPr txBox="1"/>
          <p:nvPr/>
        </p:nvSpPr>
        <p:spPr>
          <a:xfrm>
            <a:off x="986000" y="334775"/>
            <a:ext cx="374400" cy="83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Shape 338"/>
          <p:cNvSpPr txBox="1"/>
          <p:nvPr/>
        </p:nvSpPr>
        <p:spPr>
          <a:xfrm>
            <a:off x="611600" y="334775"/>
            <a:ext cx="374400" cy="83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Shape 339"/>
          <p:cNvSpPr txBox="1"/>
          <p:nvPr/>
        </p:nvSpPr>
        <p:spPr>
          <a:xfrm>
            <a:off x="237200" y="334675"/>
            <a:ext cx="374400" cy="83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Shape 340"/>
          <p:cNvSpPr txBox="1"/>
          <p:nvPr/>
        </p:nvSpPr>
        <p:spPr>
          <a:xfrm>
            <a:off x="611600" y="1270050"/>
            <a:ext cx="5046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p,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Shape 341"/>
          <p:cNvSpPr txBox="1"/>
          <p:nvPr/>
        </p:nvSpPr>
        <p:spPr>
          <a:xfrm>
            <a:off x="1360400" y="334775"/>
            <a:ext cx="374400" cy="83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Shape 342"/>
          <p:cNvSpPr txBox="1"/>
          <p:nvPr/>
        </p:nvSpPr>
        <p:spPr>
          <a:xfrm>
            <a:off x="237200" y="12700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Shape 343"/>
          <p:cNvSpPr txBox="1"/>
          <p:nvPr/>
        </p:nvSpPr>
        <p:spPr>
          <a:xfrm>
            <a:off x="1788050" y="334675"/>
            <a:ext cx="605700" cy="76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‘S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Shape 344"/>
          <p:cNvSpPr txBox="1"/>
          <p:nvPr/>
        </p:nvSpPr>
        <p:spPr>
          <a:xfrm>
            <a:off x="1903663" y="1270050"/>
            <a:ext cx="2931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L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45" name="Shape 345"/>
          <p:cNvSpPr txBox="1"/>
          <p:nvPr/>
        </p:nvSpPr>
        <p:spPr>
          <a:xfrm>
            <a:off x="1553275" y="12700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O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46" name="Shape 346"/>
          <p:cNvSpPr txBox="1"/>
          <p:nvPr/>
        </p:nvSpPr>
        <p:spPr>
          <a:xfrm>
            <a:off x="1189200" y="12700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H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47" name="Shape 347"/>
          <p:cNvSpPr txBox="1"/>
          <p:nvPr/>
        </p:nvSpPr>
        <p:spPr>
          <a:xfrm>
            <a:off x="2536850" y="12700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E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48" name="Shape 348"/>
          <p:cNvSpPr txBox="1"/>
          <p:nvPr/>
        </p:nvSpPr>
        <p:spPr>
          <a:xfrm>
            <a:off x="2162438" y="12700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M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49" name="Shape 349"/>
          <p:cNvSpPr txBox="1"/>
          <p:nvPr/>
        </p:nvSpPr>
        <p:spPr>
          <a:xfrm>
            <a:off x="2911250" y="12700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Shape 350"/>
          <p:cNvSpPr txBox="1"/>
          <p:nvPr/>
        </p:nvSpPr>
        <p:spPr>
          <a:xfrm>
            <a:off x="3301675" y="1270050"/>
            <a:ext cx="504600" cy="62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D9D9"/>
        </a:solid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Shape 3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66875" y="-11"/>
            <a:ext cx="2310175" cy="3509136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Shape 356"/>
          <p:cNvSpPr txBox="1"/>
          <p:nvPr/>
        </p:nvSpPr>
        <p:spPr>
          <a:xfrm>
            <a:off x="104550" y="2082500"/>
            <a:ext cx="4103400" cy="2788500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Puzzles &amp; Props:</a:t>
            </a:r>
            <a:endParaRPr b="1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Puzzles using household junk</a:t>
            </a:r>
            <a:endParaRPr b="1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Oscillating fan (hidden code &amp; key)</a:t>
            </a:r>
            <a:endParaRPr b="1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Icecubes</a:t>
            </a:r>
            <a:endParaRPr b="1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Chromebook “hack” &amp; emails</a:t>
            </a:r>
            <a:endParaRPr b="1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Books--Dewey #’s, titles, overlay</a:t>
            </a:r>
            <a:endParaRPr b="1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Locked suitcase, “little boy pants” and checkout receipts</a:t>
            </a:r>
            <a:endParaRPr b="1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●"/>
            </a:pP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Barbie on a stick, codex, lamp, and the “Staff of Ra” scene from Indiana Jones </a:t>
            </a:r>
            <a:endParaRPr b="1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Shape 357"/>
          <p:cNvSpPr txBox="1"/>
          <p:nvPr/>
        </p:nvSpPr>
        <p:spPr>
          <a:xfrm>
            <a:off x="986000" y="334775"/>
            <a:ext cx="374400" cy="83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Shape 358"/>
          <p:cNvSpPr txBox="1"/>
          <p:nvPr/>
        </p:nvSpPr>
        <p:spPr>
          <a:xfrm>
            <a:off x="611600" y="334775"/>
            <a:ext cx="374400" cy="83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Shape 359"/>
          <p:cNvSpPr txBox="1"/>
          <p:nvPr/>
        </p:nvSpPr>
        <p:spPr>
          <a:xfrm>
            <a:off x="237200" y="334675"/>
            <a:ext cx="374400" cy="83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Shape 360"/>
          <p:cNvSpPr txBox="1"/>
          <p:nvPr/>
        </p:nvSpPr>
        <p:spPr>
          <a:xfrm>
            <a:off x="611600" y="1270050"/>
            <a:ext cx="5046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p,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Shape 361"/>
          <p:cNvSpPr txBox="1"/>
          <p:nvPr/>
        </p:nvSpPr>
        <p:spPr>
          <a:xfrm>
            <a:off x="1360400" y="334775"/>
            <a:ext cx="374400" cy="83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Shape 362"/>
          <p:cNvSpPr txBox="1"/>
          <p:nvPr/>
        </p:nvSpPr>
        <p:spPr>
          <a:xfrm>
            <a:off x="237200" y="12700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Shape 363"/>
          <p:cNvSpPr txBox="1"/>
          <p:nvPr/>
        </p:nvSpPr>
        <p:spPr>
          <a:xfrm>
            <a:off x="1788050" y="334675"/>
            <a:ext cx="605700" cy="76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‘S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Shape 364"/>
          <p:cNvSpPr txBox="1"/>
          <p:nvPr/>
        </p:nvSpPr>
        <p:spPr>
          <a:xfrm>
            <a:off x="1903663" y="1270050"/>
            <a:ext cx="2931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L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65" name="Shape 365"/>
          <p:cNvSpPr txBox="1"/>
          <p:nvPr/>
        </p:nvSpPr>
        <p:spPr>
          <a:xfrm>
            <a:off x="1553275" y="12700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O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66" name="Shape 366"/>
          <p:cNvSpPr txBox="1"/>
          <p:nvPr/>
        </p:nvSpPr>
        <p:spPr>
          <a:xfrm>
            <a:off x="1189200" y="12700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H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67" name="Shape 367"/>
          <p:cNvSpPr txBox="1"/>
          <p:nvPr/>
        </p:nvSpPr>
        <p:spPr>
          <a:xfrm>
            <a:off x="2536850" y="12700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E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68" name="Shape 368"/>
          <p:cNvSpPr txBox="1"/>
          <p:nvPr/>
        </p:nvSpPr>
        <p:spPr>
          <a:xfrm>
            <a:off x="2162438" y="12700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M</a:t>
            </a:r>
            <a:endParaRPr b="0" i="0" sz="2400" u="none" cap="none" strike="noStrike">
              <a:solidFill>
                <a:srgbClr val="000000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369" name="Shape 369"/>
          <p:cNvSpPr txBox="1"/>
          <p:nvPr/>
        </p:nvSpPr>
        <p:spPr>
          <a:xfrm>
            <a:off x="2911250" y="1270050"/>
            <a:ext cx="374400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Shape 370"/>
          <p:cNvSpPr txBox="1"/>
          <p:nvPr/>
        </p:nvSpPr>
        <p:spPr>
          <a:xfrm>
            <a:off x="3301675" y="1270050"/>
            <a:ext cx="504600" cy="62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Bree Serif"/>
                <a:ea typeface="Bree Serif"/>
                <a:cs typeface="Bree Serif"/>
                <a:sym typeface="Bree Serif"/>
              </a:rPr>
              <a:t>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1" name="Shape 3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09125" y="47375"/>
            <a:ext cx="3888525" cy="2160575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72" name="Shape 3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0" y="2496475"/>
            <a:ext cx="3888525" cy="2582450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